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Lst>
  <p:notesMasterIdLst>
    <p:notesMasterId r:id="rId8"/>
  </p:notesMasterIdLst>
  <p:handoutMasterIdLst>
    <p:handoutMasterId r:id="rId9"/>
  </p:handoutMasterIdLst>
  <p:sldIdLst>
    <p:sldId id="9123" r:id="rId5"/>
    <p:sldId id="9157" r:id="rId6"/>
    <p:sldId id="9156" r:id="rId7"/>
  </p:sldIdLst>
  <p:sldSz cx="10058400" cy="7772400"/>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pos="3168" userDrawn="1">
          <p15:clr>
            <a:srgbClr val="A4A3A4"/>
          </p15:clr>
        </p15:guide>
        <p15:guide id="2" orient="horz" pos="1158" userDrawn="1">
          <p15:clr>
            <a:srgbClr val="A4A3A4"/>
          </p15:clr>
        </p15:guide>
        <p15:guide id="3" orient="horz" pos="4538" userDrawn="1">
          <p15:clr>
            <a:srgbClr val="A4A3A4"/>
          </p15:clr>
        </p15:guide>
        <p15:guide id="4" pos="250" userDrawn="1">
          <p15:clr>
            <a:srgbClr val="A4A3A4"/>
          </p15:clr>
        </p15:guide>
        <p15:guide id="5" pos="6067" userDrawn="1">
          <p15:clr>
            <a:srgbClr val="A4A3A4"/>
          </p15:clr>
        </p15:guide>
        <p15:guide id="7" orient="horz" pos="3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eichelt, Constanze" initials="RC" lastIdx="2" clrIdx="0">
    <p:extLst>
      <p:ext uri="{19B8F6BF-5375-455C-9EA6-DF929625EA0E}">
        <p15:presenceInfo xmlns:p15="http://schemas.microsoft.com/office/powerpoint/2012/main" userId="S::constanze.reichelt@sap.com::4ce69313-c24c-485e-8e82-cf92a0962663" providerId="AD"/>
      </p:ext>
    </p:extLst>
  </p:cmAuthor>
  <p:cmAuthor id="2" name="An, Andrew" initials="AA" lastIdx="2" clrIdx="1">
    <p:extLst>
      <p:ext uri="{19B8F6BF-5375-455C-9EA6-DF929625EA0E}">
        <p15:presenceInfo xmlns:p15="http://schemas.microsoft.com/office/powerpoint/2012/main" userId="S::andrew.an@sap.com::ea308716-8aa3-45ae-af31-c090f162467c" providerId="AD"/>
      </p:ext>
    </p:extLst>
  </p:cmAuthor>
  <p:cmAuthor id="3" name="Seubert, Holger" initials="SH" lastIdx="6" clrIdx="2">
    <p:extLst>
      <p:ext uri="{19B8F6BF-5375-455C-9EA6-DF929625EA0E}">
        <p15:presenceInfo xmlns:p15="http://schemas.microsoft.com/office/powerpoint/2012/main" userId="S::h.seubert@sap.com::0a22c282-c015-4315-a8c6-2f53dd4e028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D7D8D6"/>
    <a:srgbClr val="604407"/>
    <a:srgbClr val="0F46A7"/>
    <a:srgbClr val="970A82"/>
    <a:srgbClr val="FF3399"/>
    <a:srgbClr val="FF0000"/>
    <a:srgbClr val="FFFFFF"/>
    <a:srgbClr val="FEE3A1"/>
    <a:srgbClr val="FFF1D0"/>
    <a:srgbClr val="FFF8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21"/>
    <p:restoredTop sz="94218"/>
  </p:normalViewPr>
  <p:slideViewPr>
    <p:cSldViewPr snapToGrid="0">
      <p:cViewPr varScale="1">
        <p:scale>
          <a:sx n="106" d="100"/>
          <a:sy n="106" d="100"/>
        </p:scale>
        <p:origin x="1848" y="184"/>
      </p:cViewPr>
      <p:guideLst>
        <p:guide pos="3168"/>
        <p:guide orient="horz" pos="1158"/>
        <p:guide orient="horz" pos="4538"/>
        <p:guide pos="250"/>
        <p:guide pos="6067"/>
        <p:guide orient="horz" pos="340"/>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331913" y="612775"/>
            <a:ext cx="4194175" cy="3241675"/>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549000" y="4120162"/>
            <a:ext cx="5760000" cy="456356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p:txBody>
      </p:sp>
      <p:sp>
        <p:nvSpPr>
          <p:cNvPr id="7" name="Slide Number Placeholder 6"/>
          <p:cNvSpPr>
            <a:spLocks noGrp="1"/>
          </p:cNvSpPr>
          <p:nvPr>
            <p:ph type="sldNum" sz="quarter" idx="5"/>
          </p:nvPr>
        </p:nvSpPr>
        <p:spPr>
          <a:xfrm>
            <a:off x="2957512" y="8935722"/>
            <a:ext cx="942976" cy="205358"/>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global.sap.com/corporate-en/legal/copyright/index.epx"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vider Page">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gray">
          <a:xfrm>
            <a:off x="415692" y="3502506"/>
            <a:ext cx="9225388" cy="767389"/>
          </a:xfrm>
        </p:spPr>
        <p:txBody>
          <a:bodyPr anchor="ctr" anchorCtr="0">
            <a:noAutofit/>
          </a:bodyPr>
          <a:lstStyle>
            <a:lvl1pPr>
              <a:defRPr sz="3629">
                <a:solidFill>
                  <a:schemeClr val="tx1"/>
                </a:solidFill>
                <a:latin typeface="+mj-lt"/>
              </a:defRPr>
            </a:lvl1pPr>
          </a:lstStyle>
          <a:p>
            <a:r>
              <a:rPr lang="en-US"/>
              <a:t>Divider page</a:t>
            </a:r>
            <a:endParaRPr lang="de-DE"/>
          </a:p>
        </p:txBody>
      </p:sp>
    </p:spTree>
    <p:extLst>
      <p:ext uri="{BB962C8B-B14F-4D97-AF65-F5344CB8AC3E}">
        <p14:creationId xmlns:p14="http://schemas.microsoft.com/office/powerpoint/2010/main" val="4109527874"/>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L">
    <p:spTree>
      <p:nvGrpSpPr>
        <p:cNvPr id="1" name=""/>
        <p:cNvGrpSpPr/>
        <p:nvPr/>
      </p:nvGrpSpPr>
      <p:grpSpPr>
        <a:xfrm>
          <a:off x="0" y="0"/>
          <a:ext cx="0" cy="0"/>
          <a:chOff x="0" y="0"/>
          <a:chExt cx="0" cy="0"/>
        </a:xfrm>
      </p:grpSpPr>
      <p:sp>
        <p:nvSpPr>
          <p:cNvPr id="4" name="Text placeholder - column 2"/>
          <p:cNvSpPr>
            <a:spLocks noGrp="1"/>
          </p:cNvSpPr>
          <p:nvPr>
            <p:ph type="body" sz="quarter" idx="10" hasCustomPrompt="1"/>
          </p:nvPr>
        </p:nvSpPr>
        <p:spPr>
          <a:xfrm>
            <a:off x="415691" y="1836000"/>
            <a:ext cx="9226441" cy="5365200"/>
          </a:xfrm>
        </p:spPr>
        <p:txBody>
          <a:bodyPr/>
          <a:lstStyle>
            <a:lvl1pPr marL="0">
              <a:spcBef>
                <a:spcPts val="0"/>
              </a:spcBef>
              <a:defRPr/>
            </a:lvl1pPr>
            <a:lvl2pPr marL="0">
              <a:spcBef>
                <a:spcPts val="0"/>
              </a:spcBef>
              <a:defRPr/>
            </a:lvl2pPr>
            <a:lvl3pPr marL="0">
              <a:spcBef>
                <a:spcPts val="0"/>
              </a:spcBef>
              <a:defRPr/>
            </a:lvl3pPr>
            <a:lvl4pPr marL="0">
              <a:spcBef>
                <a:spcPts val="0"/>
              </a:spcBef>
              <a:defRPr/>
            </a:lvl4pPr>
            <a:lvl5pPr marL="0">
              <a:spcBef>
                <a:spcPts val="0"/>
              </a:spcBef>
              <a:defRPr/>
            </a:lvl5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2"/>
          <p:cNvSpPr>
            <a:spLocks noGrp="1"/>
          </p:cNvSpPr>
          <p:nvPr>
            <p:ph type="title" hasCustomPrompt="1"/>
          </p:nvPr>
        </p:nvSpPr>
        <p:spPr>
          <a:xfrm>
            <a:off x="415693" y="571200"/>
            <a:ext cx="9226440" cy="304699"/>
          </a:xfrm>
        </p:spPr>
        <p:txBody>
          <a:bodyPr/>
          <a:lstStyle/>
          <a:p>
            <a:r>
              <a:rPr lang="en-US" noProof="0"/>
              <a:t>Insert page title (sentence case)</a:t>
            </a:r>
            <a:endParaRPr lang="en-US"/>
          </a:p>
        </p:txBody>
      </p:sp>
    </p:spTree>
    <p:extLst>
      <p:ext uri="{BB962C8B-B14F-4D97-AF65-F5344CB8AC3E}">
        <p14:creationId xmlns:p14="http://schemas.microsoft.com/office/powerpoint/2010/main" val="2129332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sp>
        <p:nvSpPr>
          <p:cNvPr id="4" name="TextBox 3"/>
          <p:cNvSpPr txBox="1"/>
          <p:nvPr/>
        </p:nvSpPr>
        <p:spPr bwMode="gray">
          <a:xfrm>
            <a:off x="415691" y="4428729"/>
            <a:ext cx="9225388" cy="2606804"/>
          </a:xfrm>
          <a:prstGeom prst="rect">
            <a:avLst/>
          </a:prstGeom>
          <a:noFill/>
        </p:spPr>
        <p:txBody>
          <a:bodyPr wrap="square" lIns="0" tIns="0" rIns="0" bIns="0" rtlCol="0">
            <a:spAutoFit/>
          </a:bodyPr>
          <a:lstStyle/>
          <a:p>
            <a:pPr>
              <a:spcBef>
                <a:spcPts val="990"/>
              </a:spcBef>
            </a:pPr>
            <a:r>
              <a:rPr lang="en-US" sz="907" kern="120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990"/>
              </a:spcBef>
            </a:pPr>
            <a:r>
              <a:rPr lang="en-US" sz="907" kern="120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of other software vendors. National product specifications may vary.</a:t>
            </a:r>
          </a:p>
          <a:p>
            <a:pPr>
              <a:spcBef>
                <a:spcPts val="990"/>
              </a:spcBef>
            </a:pPr>
            <a:r>
              <a:rPr lang="en-US" sz="907" kern="120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set forth in the express warranty statements accompanying such products and services, if any. Nothing herein should be construed as constituting an additional warranty. </a:t>
            </a:r>
          </a:p>
          <a:p>
            <a:pPr>
              <a:spcBef>
                <a:spcPts val="990"/>
              </a:spcBef>
            </a:pPr>
            <a:r>
              <a:rPr lang="en-US" sz="907" kern="120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990"/>
              </a:spcBef>
            </a:pPr>
            <a:r>
              <a:rPr lang="en-US" sz="907" kern="120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in Germany and other countries. All other product and service names mentioned are the trademarks of their respective companies.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See </a:t>
            </a:r>
            <a:r>
              <a:rPr lang="en-US" sz="907" kern="1200">
                <a:solidFill>
                  <a:schemeClr val="tx2"/>
                </a:solidFill>
                <a:latin typeface="Arial"/>
                <a:ea typeface="Arial Unicode MS" panose="020B0604020202020204" pitchFamily="34" charset="-128"/>
                <a:cs typeface="+mn-cs"/>
                <a:hlinkClick r:id="rId2"/>
              </a:rPr>
              <a:t>http://global.sap.com/corporate-en/legal/copyright/index.epx</a:t>
            </a:r>
            <a:r>
              <a:rPr lang="en-US" sz="907" kern="1200">
                <a:solidFill>
                  <a:schemeClr val="tx2"/>
                </a:solidFill>
                <a:latin typeface="Arial"/>
                <a:ea typeface="Arial Unicode MS" panose="020B0604020202020204" pitchFamily="34" charset="-128"/>
                <a:cs typeface="+mn-cs"/>
              </a:rPr>
              <a:t> </a:t>
            </a:r>
            <a:r>
              <a:rPr lang="en-US" sz="907" kern="1200">
                <a:solidFill>
                  <a:schemeClr val="tx1"/>
                </a:solidFill>
                <a:latin typeface="Arial"/>
                <a:ea typeface="Arial Unicode MS" panose="020B0604020202020204" pitchFamily="34" charset="-128"/>
                <a:cs typeface="+mn-cs"/>
              </a:rPr>
              <a:t>for additional trademark information and notices.</a:t>
            </a:r>
          </a:p>
        </p:txBody>
      </p:sp>
      <p:sp>
        <p:nvSpPr>
          <p:cNvPr id="5" name="TextBox 4"/>
          <p:cNvSpPr txBox="1"/>
          <p:nvPr userDrawn="1"/>
        </p:nvSpPr>
        <p:spPr bwMode="gray">
          <a:xfrm>
            <a:off x="415692" y="3581501"/>
            <a:ext cx="7869007" cy="304699"/>
          </a:xfrm>
          <a:prstGeom prst="rect">
            <a:avLst/>
          </a:prstGeom>
        </p:spPr>
        <p:txBody>
          <a:bodyPr vert="horz" wrap="square" lIns="0" tIns="0" rIns="0" bIns="0" rtlCol="0" anchor="t" anchorCtr="0">
            <a:spAutoFit/>
          </a:bodyPr>
          <a:lstStyle>
            <a:lvl1pPr>
              <a:spcBef>
                <a:spcPct val="0"/>
              </a:spcBef>
              <a:buNone/>
              <a:defRPr sz="2400" b="1" baseline="0">
                <a:latin typeface="+mj-lt"/>
                <a:ea typeface="+mj-ea"/>
                <a:cs typeface="+mj-cs"/>
              </a:defRPr>
            </a:lvl1pPr>
          </a:lstStyle>
          <a:p>
            <a:pPr lvl="0"/>
            <a:r>
              <a:rPr lang="en-US" sz="1980" b="0" noProof="0" dirty="0"/>
              <a:t>© 2021 SAP SE or an SAP affiliate company. All rights reserved.</a:t>
            </a:r>
          </a:p>
        </p:txBody>
      </p:sp>
      <p:grpSp>
        <p:nvGrpSpPr>
          <p:cNvPr id="6" name="Secondary Motion Band"/>
          <p:cNvGrpSpPr/>
          <p:nvPr userDrawn="1"/>
        </p:nvGrpSpPr>
        <p:grpSpPr>
          <a:xfrm>
            <a:off x="8810460" y="0"/>
            <a:ext cx="1247940" cy="285534"/>
            <a:chOff x="10682127" y="0"/>
            <a:chExt cx="1513048" cy="252000"/>
          </a:xfrm>
        </p:grpSpPr>
        <p:sp>
          <p:nvSpPr>
            <p:cNvPr id="7" name="Rectangle 6"/>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8" name="Rectangle 7"/>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9" name="Rectangle 8"/>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451925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ethod &amp; Templat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5693" y="571200"/>
            <a:ext cx="1781536" cy="304699"/>
          </a:xfrm>
        </p:spPr>
        <p:txBody>
          <a:bodyPr/>
          <a:lstStyle/>
          <a:p>
            <a:r>
              <a:rPr lang="en-US" noProof="0"/>
              <a:t>Title</a:t>
            </a:r>
            <a:endParaRPr lang="en-US"/>
          </a:p>
        </p:txBody>
      </p:sp>
      <p:sp>
        <p:nvSpPr>
          <p:cNvPr id="10" name="Text Placeholder 6"/>
          <p:cNvSpPr>
            <a:spLocks noGrp="1"/>
          </p:cNvSpPr>
          <p:nvPr>
            <p:ph type="body" sz="quarter" idx="11" hasCustomPrompt="1"/>
          </p:nvPr>
        </p:nvSpPr>
        <p:spPr bwMode="gray">
          <a:xfrm>
            <a:off x="415691" y="1836000"/>
            <a:ext cx="1781536" cy="5365200"/>
          </a:xfrm>
        </p:spPr>
        <p:txBody>
          <a:bodyPr/>
          <a:lstStyle>
            <a:lvl1pPr>
              <a:spcBef>
                <a:spcPts val="0"/>
              </a:spcBef>
              <a:defRPr sz="825"/>
            </a:lvl1pPr>
          </a:lstStyle>
          <a:p>
            <a:pPr lvl="0"/>
            <a:r>
              <a:rPr lang="en-US" noProof="0"/>
              <a:t>Explain the activity</a:t>
            </a:r>
          </a:p>
        </p:txBody>
      </p:sp>
      <p:sp>
        <p:nvSpPr>
          <p:cNvPr id="11" name="Picture Placeholder 4"/>
          <p:cNvSpPr>
            <a:spLocks noGrp="1"/>
          </p:cNvSpPr>
          <p:nvPr>
            <p:ph type="pic" sz="quarter" idx="10" hasCustomPrompt="1"/>
          </p:nvPr>
        </p:nvSpPr>
        <p:spPr bwMode="gray">
          <a:xfrm>
            <a:off x="2821205" y="856799"/>
            <a:ext cx="6613082" cy="6058803"/>
          </a:xfrm>
          <a:noFill/>
        </p:spPr>
        <p:txBody>
          <a:bodyPr vert="horz" lIns="0" tIns="2448000" rIns="0" bIns="0" rtlCol="0" anchor="t" anchorCtr="0">
            <a:noAutofit/>
          </a:bodyPr>
          <a:lstStyle>
            <a:lvl1pPr marL="0" indent="0" algn="ctr" defTabSz="897843" rtl="0" eaLnBrk="1" latinLnBrk="0" hangingPunct="1">
              <a:spcBef>
                <a:spcPts val="1591"/>
              </a:spcBef>
              <a:buClr>
                <a:schemeClr val="accent1"/>
              </a:buClr>
              <a:buSzPct val="80000"/>
              <a:buFontTx/>
              <a:buNone/>
              <a:defRPr lang="de-DE" sz="1320" b="0" kern="1200" dirty="0">
                <a:solidFill>
                  <a:schemeClr val="bg1"/>
                </a:solidFill>
                <a:latin typeface="+mn-lt"/>
                <a:ea typeface="+mn-ea"/>
                <a:cs typeface="+mn-cs"/>
              </a:defRPr>
            </a:lvl1pPr>
          </a:lstStyle>
          <a:p>
            <a:r>
              <a:rPr lang="en-US"/>
              <a:t>Click icon to add image</a:t>
            </a:r>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415691" y="1836000"/>
            <a:ext cx="9226441" cy="53448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p:cNvSpPr>
            <a:spLocks noGrp="1"/>
          </p:cNvSpPr>
          <p:nvPr>
            <p:ph type="title" hasCustomPrompt="1"/>
          </p:nvPr>
        </p:nvSpPr>
        <p:spPr>
          <a:xfrm>
            <a:off x="415693" y="571200"/>
            <a:ext cx="9226440" cy="304699"/>
          </a:xfrm>
        </p:spPr>
        <p:txBody>
          <a:bodyPr/>
          <a:lstStyle/>
          <a:p>
            <a:r>
              <a:rPr lang="en-US" noProof="0"/>
              <a:t>Insert page title (sentence case)</a:t>
            </a:r>
            <a:endParaRPr lang="en-US"/>
          </a:p>
        </p:txBody>
      </p:sp>
    </p:spTree>
    <p:extLst>
      <p:ext uri="{BB962C8B-B14F-4D97-AF65-F5344CB8AC3E}">
        <p14:creationId xmlns:p14="http://schemas.microsoft.com/office/powerpoint/2010/main" val="3732585222"/>
      </p:ext>
    </p:extLst>
  </p:cSld>
  <p:clrMapOvr>
    <a:masterClrMapping/>
  </p:clrMapOvr>
  <p:extLst>
    <p:ext uri="{DCECCB84-F9BA-43D5-87BE-67443E8EF086}">
      <p15:sldGuideLst xmlns:p15="http://schemas.microsoft.com/office/powerpoint/2012/main">
        <p15:guide id="1" pos="261">
          <p15:clr>
            <a:srgbClr val="FBAE40"/>
          </p15:clr>
        </p15:guide>
        <p15:guide id="2" orient="horz" pos="4523">
          <p15:clr>
            <a:srgbClr val="FBAE40"/>
          </p15:clr>
        </p15:guide>
        <p15:guide id="3" pos="6074">
          <p15:clr>
            <a:srgbClr val="FBAE40"/>
          </p15:clr>
        </p15:guide>
        <p15:guide id="4" orient="horz" pos="360">
          <p15:clr>
            <a:srgbClr val="FBAE40"/>
          </p15:clr>
        </p15:guide>
        <p15:guide id="5" orient="horz" pos="626">
          <p15:clr>
            <a:srgbClr val="FBAE40"/>
          </p15:clr>
        </p15:guide>
        <p15:guide id="6" orient="horz" pos="1155">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9525113" y="7408318"/>
            <a:ext cx="117020" cy="114198"/>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742" noProof="0" smtClean="0"/>
              <a:pPr marL="0" lvl="0" indent="0" algn="r">
                <a:buNone/>
              </a:pPr>
              <a:t>‹#›</a:t>
            </a:fld>
            <a:endParaRPr lang="en-US" sz="742" noProof="0"/>
          </a:p>
        </p:txBody>
      </p:sp>
      <p:sp>
        <p:nvSpPr>
          <p:cNvPr id="10" name="Copyright"/>
          <p:cNvSpPr txBox="1"/>
          <p:nvPr userDrawn="1"/>
        </p:nvSpPr>
        <p:spPr bwMode="black">
          <a:xfrm>
            <a:off x="415693" y="7434479"/>
            <a:ext cx="1871998" cy="76175"/>
          </a:xfrm>
          <a:prstGeom prst="rect">
            <a:avLst/>
          </a:prstGeom>
          <a:noFill/>
        </p:spPr>
        <p:txBody>
          <a:bodyPr wrap="square" lIns="0" tIns="0" rIns="0" bIns="0" rtlCol="0">
            <a:spAutoFit/>
          </a:bodyPr>
          <a:lstStyle/>
          <a:p>
            <a:pPr marL="69383" marR="0" indent="-69383" algn="l" defTabSz="897843"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495" noProof="0" dirty="0">
                <a:solidFill>
                  <a:schemeClr val="tx1"/>
                </a:solidFill>
              </a:rPr>
              <a:t>2021 SAP SE or an SAP affiliate company. All rights reserved.</a:t>
            </a:r>
            <a:endParaRPr kumimoji="0" lang="en-US" sz="495" b="0" i="0" u="none" kern="0" baseline="0" dirty="0">
              <a:solidFill>
                <a:schemeClr val="tx1"/>
              </a:solidFill>
              <a:latin typeface="Arial"/>
              <a:ea typeface="Arial Unicode MS"/>
              <a:cs typeface="Arial Unicode MS" pitchFamily="34" charset="-128"/>
              <a:sym typeface="Arial"/>
            </a:endParaRPr>
          </a:p>
        </p:txBody>
      </p:sp>
      <p:sp>
        <p:nvSpPr>
          <p:cNvPr id="3" name="Text Placeholder 2"/>
          <p:cNvSpPr>
            <a:spLocks noGrp="1"/>
          </p:cNvSpPr>
          <p:nvPr userDrawn="1">
            <p:ph type="body" idx="1"/>
          </p:nvPr>
        </p:nvSpPr>
        <p:spPr bwMode="gray">
          <a:xfrm>
            <a:off x="415693" y="1836001"/>
            <a:ext cx="9226440" cy="4794266"/>
          </a:xfrm>
          <a:prstGeom prst="rect">
            <a:avLst/>
          </a:prstGeom>
        </p:spPr>
        <p:txBody>
          <a:bodyPr vert="horz" lIns="0" tIns="0" rIns="0" bIns="0" rtlCol="0">
            <a:no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Placeholder 1"/>
          <p:cNvSpPr>
            <a:spLocks noGrp="1"/>
          </p:cNvSpPr>
          <p:nvPr userDrawn="1">
            <p:ph type="title"/>
          </p:nvPr>
        </p:nvSpPr>
        <p:spPr bwMode="gray">
          <a:xfrm>
            <a:off x="415693" y="571200"/>
            <a:ext cx="9226440" cy="304699"/>
          </a:xfrm>
          <a:prstGeom prst="rect">
            <a:avLst/>
          </a:prstGeom>
        </p:spPr>
        <p:txBody>
          <a:bodyPr vert="horz" wrap="square" lIns="0" tIns="0" rIns="0" bIns="0" rtlCol="0" anchor="t" anchorCtr="0">
            <a:spAutoFit/>
          </a:bodyPr>
          <a:lstStyle/>
          <a:p>
            <a:r>
              <a:rPr lang="en-US" noProof="0"/>
              <a:t>Insert page title (sentence case)</a:t>
            </a:r>
          </a:p>
        </p:txBody>
      </p:sp>
      <p:pic>
        <p:nvPicPr>
          <p:cNvPr id="14" name="Picture 13">
            <a:extLst>
              <a:ext uri="{FF2B5EF4-FFF2-40B4-BE49-F238E27FC236}">
                <a16:creationId xmlns:a16="http://schemas.microsoft.com/office/drawing/2014/main" id="{511B618B-CFD9-B643-B974-CFD8F098C868}"/>
              </a:ext>
            </a:extLst>
          </p:cNvPr>
          <p:cNvPicPr>
            <a:picLocks noChangeAspect="1"/>
          </p:cNvPicPr>
          <p:nvPr userDrawn="1"/>
        </p:nvPicPr>
        <p:blipFill>
          <a:blip r:embed="rId7"/>
          <a:stretch>
            <a:fillRect/>
          </a:stretch>
        </p:blipFill>
        <p:spPr>
          <a:xfrm>
            <a:off x="323095" y="189282"/>
            <a:ext cx="1240961" cy="273705"/>
          </a:xfrm>
          <a:prstGeom prst="rect">
            <a:avLst/>
          </a:prstGeom>
        </p:spPr>
      </p:pic>
    </p:spTree>
    <p:extLst>
      <p:ext uri="{BB962C8B-B14F-4D97-AF65-F5344CB8AC3E}">
        <p14:creationId xmlns:p14="http://schemas.microsoft.com/office/powerpoint/2010/main" val="3408294523"/>
      </p:ext>
    </p:extLst>
  </p:cSld>
  <p:clrMap bg1="lt1" tx1="dk1" bg2="lt2" tx2="dk2" accent1="accent1" accent2="accent2" accent3="accent3" accent4="accent4" accent5="accent5" accent6="accent6" hlink="hlink" folHlink="folHlink"/>
  <p:sldLayoutIdLst>
    <p:sldLayoutId id="2147483765" r:id="rId1"/>
    <p:sldLayoutId id="2147483774" r:id="rId2"/>
    <p:sldLayoutId id="2147483754" r:id="rId3"/>
    <p:sldLayoutId id="2147483780" r:id="rId4"/>
    <p:sldLayoutId id="2147483785" r:id="rId5"/>
  </p:sldLayoutIdLst>
  <p:hf hdr="0" ftr="0" dt="0"/>
  <p:txStyles>
    <p:titleStyle>
      <a:lvl1pPr algn="l" defTabSz="897843" rtl="0" eaLnBrk="1" latinLnBrk="0" hangingPunct="1">
        <a:spcBef>
          <a:spcPct val="0"/>
        </a:spcBef>
        <a:buNone/>
        <a:defRPr sz="1980" b="1" kern="1200" baseline="0">
          <a:solidFill>
            <a:schemeClr val="tx1"/>
          </a:solidFill>
          <a:latin typeface="+mj-lt"/>
          <a:ea typeface="+mj-ea"/>
          <a:cs typeface="+mj-cs"/>
        </a:defRPr>
      </a:lvl1pPr>
    </p:titleStyle>
    <p:bodyStyle>
      <a:lvl1pPr marL="0" indent="0" algn="l" defTabSz="897843" rtl="0" eaLnBrk="1" latinLnBrk="0" hangingPunct="1">
        <a:spcBef>
          <a:spcPts val="1485"/>
        </a:spcBef>
        <a:buClr>
          <a:schemeClr val="accent1"/>
        </a:buClr>
        <a:buSzPct val="80000"/>
        <a:buFontTx/>
        <a:buNone/>
        <a:defRPr sz="1650" b="0" kern="1200">
          <a:solidFill>
            <a:schemeClr val="tx1"/>
          </a:solidFill>
          <a:latin typeface="+mn-lt"/>
          <a:ea typeface="+mn-ea"/>
          <a:cs typeface="+mn-cs"/>
        </a:defRPr>
      </a:lvl1pPr>
      <a:lvl2pPr marL="148434" indent="-148434" algn="l" defTabSz="897843" rtl="0" eaLnBrk="1" latinLnBrk="0" hangingPunct="1">
        <a:spcBef>
          <a:spcPts val="495"/>
        </a:spcBef>
        <a:buClr>
          <a:schemeClr val="accent1"/>
        </a:buClr>
        <a:buSzPct val="100000"/>
        <a:buFont typeface="Wingdings" pitchFamily="2" charset="2"/>
        <a:buChar char="§"/>
        <a:defRPr sz="1485" kern="1200">
          <a:solidFill>
            <a:schemeClr val="tx1"/>
          </a:solidFill>
          <a:latin typeface="+mn-lt"/>
          <a:ea typeface="+mn-ea"/>
          <a:cs typeface="+mn-cs"/>
        </a:defRPr>
      </a:lvl2pPr>
      <a:lvl3pPr marL="295918" indent="-147959" algn="l" defTabSz="897843" rtl="0" eaLnBrk="1" latinLnBrk="0" hangingPunct="1">
        <a:spcBef>
          <a:spcPts val="247"/>
        </a:spcBef>
        <a:buClr>
          <a:schemeClr val="tx1"/>
        </a:buClr>
        <a:buSzPct val="100000"/>
        <a:buFont typeface="Arial" panose="020B0604020202020204" pitchFamily="34" charset="0"/>
        <a:buChar char="–"/>
        <a:defRPr lang="en-US" sz="1485" kern="1200" noProof="0" dirty="0" smtClean="0">
          <a:solidFill>
            <a:schemeClr val="tx1"/>
          </a:solidFill>
          <a:latin typeface="+mn-lt"/>
          <a:ea typeface="+mn-ea"/>
          <a:cs typeface="+mn-cs"/>
        </a:defRPr>
      </a:lvl3pPr>
      <a:lvl4pPr marL="445303" indent="-148434" algn="l" defTabSz="897843" rtl="0" eaLnBrk="1" latinLnBrk="0" hangingPunct="1">
        <a:spcBef>
          <a:spcPts val="247"/>
        </a:spcBef>
        <a:buClr>
          <a:schemeClr val="tx1"/>
        </a:buClr>
        <a:buSzPct val="120000"/>
        <a:buFont typeface="Arial" pitchFamily="34" charset="0"/>
        <a:buChar char="▫"/>
        <a:defRPr sz="1320" kern="1200">
          <a:solidFill>
            <a:schemeClr val="tx1"/>
          </a:solidFill>
          <a:latin typeface="+mn-lt"/>
          <a:ea typeface="+mn-ea"/>
          <a:cs typeface="+mn-cs"/>
        </a:defRPr>
      </a:lvl4pPr>
      <a:lvl5pPr marL="593737" indent="-148434" algn="l" defTabSz="897843" rtl="0" eaLnBrk="1" latinLnBrk="0" hangingPunct="1">
        <a:spcBef>
          <a:spcPts val="82"/>
        </a:spcBef>
        <a:buClr>
          <a:schemeClr val="tx1"/>
        </a:buClr>
        <a:buSzPct val="100000"/>
        <a:buFont typeface="Symbol" panose="05050102010706020507" pitchFamily="18" charset="2"/>
        <a:buChar char="-"/>
        <a:defRPr sz="1155" kern="1200" baseline="0">
          <a:solidFill>
            <a:schemeClr val="tx1"/>
          </a:solidFill>
          <a:latin typeface="+mn-lt"/>
          <a:ea typeface="+mn-ea"/>
          <a:cs typeface="+mn-cs"/>
        </a:defRPr>
      </a:lvl5pPr>
      <a:lvl6pPr marL="2469068"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6pPr>
      <a:lvl7pPr marL="2917989"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7pPr>
      <a:lvl8pPr marL="3366910"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8pPr>
      <a:lvl9pPr marL="3815832"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9pPr>
    </p:bodyStyle>
    <p:otherStyle>
      <a:defPPr>
        <a:defRPr lang="de-DE"/>
      </a:defPPr>
      <a:lvl1pPr marL="0" algn="l" defTabSz="897843" rtl="0" eaLnBrk="1" latinLnBrk="0" hangingPunct="1">
        <a:defRPr sz="1732" kern="1200">
          <a:solidFill>
            <a:schemeClr val="tx1"/>
          </a:solidFill>
          <a:latin typeface="+mn-lt"/>
          <a:ea typeface="+mn-ea"/>
          <a:cs typeface="+mn-cs"/>
        </a:defRPr>
      </a:lvl1pPr>
      <a:lvl2pPr marL="448921" algn="l" defTabSz="897843" rtl="0" eaLnBrk="1" latinLnBrk="0" hangingPunct="1">
        <a:defRPr sz="1732" kern="1200">
          <a:solidFill>
            <a:schemeClr val="tx1"/>
          </a:solidFill>
          <a:latin typeface="+mn-lt"/>
          <a:ea typeface="+mn-ea"/>
          <a:cs typeface="+mn-cs"/>
        </a:defRPr>
      </a:lvl2pPr>
      <a:lvl3pPr marL="897843" algn="l" defTabSz="897843" rtl="0" eaLnBrk="1" latinLnBrk="0" hangingPunct="1">
        <a:defRPr sz="1732" kern="1200">
          <a:solidFill>
            <a:schemeClr val="tx1"/>
          </a:solidFill>
          <a:latin typeface="+mn-lt"/>
          <a:ea typeface="+mn-ea"/>
          <a:cs typeface="+mn-cs"/>
        </a:defRPr>
      </a:lvl3pPr>
      <a:lvl4pPr marL="1346764" algn="l" defTabSz="897843" rtl="0" eaLnBrk="1" latinLnBrk="0" hangingPunct="1">
        <a:defRPr sz="1732" kern="1200">
          <a:solidFill>
            <a:schemeClr val="tx1"/>
          </a:solidFill>
          <a:latin typeface="+mn-lt"/>
          <a:ea typeface="+mn-ea"/>
          <a:cs typeface="+mn-cs"/>
        </a:defRPr>
      </a:lvl4pPr>
      <a:lvl5pPr marL="1795685" algn="l" defTabSz="897843" rtl="0" eaLnBrk="1" latinLnBrk="0" hangingPunct="1">
        <a:defRPr sz="1732" kern="1200">
          <a:solidFill>
            <a:schemeClr val="tx1"/>
          </a:solidFill>
          <a:latin typeface="+mn-lt"/>
          <a:ea typeface="+mn-ea"/>
          <a:cs typeface="+mn-cs"/>
        </a:defRPr>
      </a:lvl5pPr>
      <a:lvl6pPr marL="2244607" algn="l" defTabSz="897843" rtl="0" eaLnBrk="1" latinLnBrk="0" hangingPunct="1">
        <a:defRPr sz="1732" kern="1200">
          <a:solidFill>
            <a:schemeClr val="tx1"/>
          </a:solidFill>
          <a:latin typeface="+mn-lt"/>
          <a:ea typeface="+mn-ea"/>
          <a:cs typeface="+mn-cs"/>
        </a:defRPr>
      </a:lvl6pPr>
      <a:lvl7pPr marL="2693529" algn="l" defTabSz="897843" rtl="0" eaLnBrk="1" latinLnBrk="0" hangingPunct="1">
        <a:defRPr sz="1732" kern="1200">
          <a:solidFill>
            <a:schemeClr val="tx1"/>
          </a:solidFill>
          <a:latin typeface="+mn-lt"/>
          <a:ea typeface="+mn-ea"/>
          <a:cs typeface="+mn-cs"/>
        </a:defRPr>
      </a:lvl7pPr>
      <a:lvl8pPr marL="3142450" algn="l" defTabSz="897843" rtl="0" eaLnBrk="1" latinLnBrk="0" hangingPunct="1">
        <a:defRPr sz="1732" kern="1200">
          <a:solidFill>
            <a:schemeClr val="tx1"/>
          </a:solidFill>
          <a:latin typeface="+mn-lt"/>
          <a:ea typeface="+mn-ea"/>
          <a:cs typeface="+mn-cs"/>
        </a:defRPr>
      </a:lvl8pPr>
      <a:lvl9pPr marL="3591371" algn="l" defTabSz="897843" rtl="0" eaLnBrk="1" latinLnBrk="0" hangingPunct="1">
        <a:defRPr sz="1732"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1" name="Gruppieren 4">
            <a:extLst>
              <a:ext uri="{FF2B5EF4-FFF2-40B4-BE49-F238E27FC236}">
                <a16:creationId xmlns:a16="http://schemas.microsoft.com/office/drawing/2014/main" id="{E3A49784-8BC3-664B-BC6F-902B94900EF8}"/>
              </a:ext>
            </a:extLst>
          </p:cNvPr>
          <p:cNvGrpSpPr/>
          <p:nvPr/>
        </p:nvGrpSpPr>
        <p:grpSpPr>
          <a:xfrm>
            <a:off x="415479" y="2121402"/>
            <a:ext cx="2308977" cy="1991470"/>
            <a:chOff x="9247633" y="-279409"/>
            <a:chExt cx="2658075" cy="3368159"/>
          </a:xfrm>
        </p:grpSpPr>
        <p:grpSp>
          <p:nvGrpSpPr>
            <p:cNvPr id="222" name="Gruppieren 70">
              <a:extLst>
                <a:ext uri="{FF2B5EF4-FFF2-40B4-BE49-F238E27FC236}">
                  <a16:creationId xmlns:a16="http://schemas.microsoft.com/office/drawing/2014/main" id="{AEECEDD1-BD59-C947-A8FE-E4AC3F9C8993}"/>
                </a:ext>
              </a:extLst>
            </p:cNvPr>
            <p:cNvGrpSpPr/>
            <p:nvPr/>
          </p:nvGrpSpPr>
          <p:grpSpPr>
            <a:xfrm rot="5400000">
              <a:off x="8894173" y="77219"/>
              <a:ext cx="3368159" cy="2654904"/>
              <a:chOff x="2533158" y="3103943"/>
              <a:chExt cx="3368159" cy="2654904"/>
            </a:xfrm>
          </p:grpSpPr>
          <p:sp>
            <p:nvSpPr>
              <p:cNvPr id="226" name="Richtungspfeil 71">
                <a:extLst>
                  <a:ext uri="{FF2B5EF4-FFF2-40B4-BE49-F238E27FC236}">
                    <a16:creationId xmlns:a16="http://schemas.microsoft.com/office/drawing/2014/main" id="{543D3488-73CD-754E-9004-9B901505D641}"/>
                  </a:ext>
                </a:extLst>
              </p:cNvPr>
              <p:cNvSpPr/>
              <p:nvPr/>
            </p:nvSpPr>
            <p:spPr bwMode="gray">
              <a:xfrm>
                <a:off x="2713177" y="3103943"/>
                <a:ext cx="3188140" cy="2654904"/>
              </a:xfrm>
              <a:prstGeom prst="homePlate">
                <a:avLst>
                  <a:gd name="adj" fmla="val 35994"/>
                </a:avLst>
              </a:prstGeom>
              <a:solidFill>
                <a:schemeClr val="bg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27" name="Richtungspfeil 72">
                <a:extLst>
                  <a:ext uri="{FF2B5EF4-FFF2-40B4-BE49-F238E27FC236}">
                    <a16:creationId xmlns:a16="http://schemas.microsoft.com/office/drawing/2014/main" id="{B019EBD0-570A-F743-A4A1-13FFF35C5BE4}"/>
                  </a:ext>
                </a:extLst>
              </p:cNvPr>
              <p:cNvSpPr/>
              <p:nvPr/>
            </p:nvSpPr>
            <p:spPr bwMode="gray">
              <a:xfrm>
                <a:off x="2533158" y="3103943"/>
                <a:ext cx="3276720" cy="2654904"/>
              </a:xfrm>
              <a:prstGeom prst="homePlate">
                <a:avLst>
                  <a:gd name="adj" fmla="val 28493"/>
                </a:avLst>
              </a:prstGeom>
              <a:gradFill>
                <a:gsLst>
                  <a:gs pos="57000">
                    <a:schemeClr val="bg1"/>
                  </a:gs>
                  <a:gs pos="100000">
                    <a:schemeClr val="accent3">
                      <a:alpha val="20000"/>
                    </a:schemeClr>
                  </a:gs>
                </a:gsLst>
                <a:lin ang="0" scaled="0"/>
              </a:gra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6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nvGrpSpPr>
            <p:cNvPr id="223" name="Gruppieren 9371">
              <a:extLst>
                <a:ext uri="{FF2B5EF4-FFF2-40B4-BE49-F238E27FC236}">
                  <a16:creationId xmlns:a16="http://schemas.microsoft.com/office/drawing/2014/main" id="{D72CF63D-2A93-B74A-B8C3-225EDE486E95}"/>
                </a:ext>
              </a:extLst>
            </p:cNvPr>
            <p:cNvGrpSpPr/>
            <p:nvPr/>
          </p:nvGrpSpPr>
          <p:grpSpPr>
            <a:xfrm>
              <a:off x="9247633" y="-24384"/>
              <a:ext cx="2658075" cy="3029712"/>
              <a:chOff x="9247631" y="-24384"/>
              <a:chExt cx="2621281" cy="3029712"/>
            </a:xfrm>
          </p:grpSpPr>
          <p:sp>
            <p:nvSpPr>
              <p:cNvPr id="224" name="Freihandform 9370">
                <a:extLst>
                  <a:ext uri="{FF2B5EF4-FFF2-40B4-BE49-F238E27FC236}">
                    <a16:creationId xmlns:a16="http://schemas.microsoft.com/office/drawing/2014/main" id="{462C2A2A-BB24-BC46-AE1D-DF6BB11D657C}"/>
                  </a:ext>
                </a:extLst>
              </p:cNvPr>
              <p:cNvSpPr/>
              <p:nvPr/>
            </p:nvSpPr>
            <p:spPr bwMode="gray">
              <a:xfrm>
                <a:off x="9247631" y="-24384"/>
                <a:ext cx="1310640"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sz="2000"/>
              </a:p>
            </p:txBody>
          </p:sp>
          <p:sp>
            <p:nvSpPr>
              <p:cNvPr id="225" name="Freihandform 382">
                <a:extLst>
                  <a:ext uri="{FF2B5EF4-FFF2-40B4-BE49-F238E27FC236}">
                    <a16:creationId xmlns:a16="http://schemas.microsoft.com/office/drawing/2014/main" id="{2D7096D0-628B-1841-BE49-5BB5A7BCDEFB}"/>
                  </a:ext>
                </a:extLst>
              </p:cNvPr>
              <p:cNvSpPr/>
              <p:nvPr/>
            </p:nvSpPr>
            <p:spPr bwMode="gray">
              <a:xfrm flipH="1">
                <a:off x="10558272" y="-24384"/>
                <a:ext cx="1310640"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sz="2000"/>
              </a:p>
            </p:txBody>
          </p:sp>
        </p:grpSp>
      </p:grpSp>
      <p:grpSp>
        <p:nvGrpSpPr>
          <p:cNvPr id="228" name="Gruppieren 432">
            <a:extLst>
              <a:ext uri="{FF2B5EF4-FFF2-40B4-BE49-F238E27FC236}">
                <a16:creationId xmlns:a16="http://schemas.microsoft.com/office/drawing/2014/main" id="{704DCE1A-9213-C240-9120-D60BC1B534DE}"/>
              </a:ext>
            </a:extLst>
          </p:cNvPr>
          <p:cNvGrpSpPr/>
          <p:nvPr/>
        </p:nvGrpSpPr>
        <p:grpSpPr>
          <a:xfrm rot="2247573">
            <a:off x="1039059" y="2254294"/>
            <a:ext cx="913126" cy="1404247"/>
            <a:chOff x="10071101" y="1002888"/>
            <a:chExt cx="912811" cy="1403762"/>
          </a:xfrm>
        </p:grpSpPr>
        <p:sp>
          <p:nvSpPr>
            <p:cNvPr id="229" name="Freeform 181">
              <a:extLst>
                <a:ext uri="{FF2B5EF4-FFF2-40B4-BE49-F238E27FC236}">
                  <a16:creationId xmlns:a16="http://schemas.microsoft.com/office/drawing/2014/main" id="{ED5C3FDB-5EC5-744C-B56A-A76E45339E05}"/>
                </a:ext>
              </a:extLst>
            </p:cNvPr>
            <p:cNvSpPr>
              <a:spLocks/>
            </p:cNvSpPr>
            <p:nvPr/>
          </p:nvSpPr>
          <p:spPr bwMode="auto">
            <a:xfrm>
              <a:off x="10398805" y="1002888"/>
              <a:ext cx="256495" cy="185338"/>
            </a:xfrm>
            <a:custGeom>
              <a:avLst/>
              <a:gdLst>
                <a:gd name="T0" fmla="*/ 676 w 676"/>
                <a:gd name="T1" fmla="*/ 487 h 487"/>
                <a:gd name="T2" fmla="*/ 0 w 676"/>
                <a:gd name="T3" fmla="*/ 485 h 487"/>
                <a:gd name="T4" fmla="*/ 341 w 676"/>
                <a:gd name="T5" fmla="*/ 0 h 487"/>
                <a:gd name="T6" fmla="*/ 676 w 676"/>
                <a:gd name="T7" fmla="*/ 487 h 487"/>
              </a:gdLst>
              <a:ahLst/>
              <a:cxnLst>
                <a:cxn ang="0">
                  <a:pos x="T0" y="T1"/>
                </a:cxn>
                <a:cxn ang="0">
                  <a:pos x="T2" y="T3"/>
                </a:cxn>
                <a:cxn ang="0">
                  <a:pos x="T4" y="T5"/>
                </a:cxn>
                <a:cxn ang="0">
                  <a:pos x="T6" y="T7"/>
                </a:cxn>
              </a:cxnLst>
              <a:rect l="0" t="0" r="r" b="b"/>
              <a:pathLst>
                <a:path w="676" h="487">
                  <a:moveTo>
                    <a:pt x="676" y="487"/>
                  </a:moveTo>
                  <a:lnTo>
                    <a:pt x="0" y="485"/>
                  </a:lnTo>
                  <a:cubicBezTo>
                    <a:pt x="104" y="307"/>
                    <a:pt x="219" y="165"/>
                    <a:pt x="341" y="0"/>
                  </a:cubicBezTo>
                  <a:cubicBezTo>
                    <a:pt x="458" y="162"/>
                    <a:pt x="576" y="311"/>
                    <a:pt x="676" y="487"/>
                  </a:cubicBezTo>
                  <a:close/>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nvGrpSpPr>
            <p:cNvPr id="230" name="Gruppieren 377">
              <a:extLst>
                <a:ext uri="{FF2B5EF4-FFF2-40B4-BE49-F238E27FC236}">
                  <a16:creationId xmlns:a16="http://schemas.microsoft.com/office/drawing/2014/main" id="{CBDF82F5-ABF8-D240-9C42-AFF979875AEB}"/>
                </a:ext>
              </a:extLst>
            </p:cNvPr>
            <p:cNvGrpSpPr/>
            <p:nvPr/>
          </p:nvGrpSpPr>
          <p:grpSpPr>
            <a:xfrm>
              <a:off x="10399713" y="1939925"/>
              <a:ext cx="255587" cy="466725"/>
              <a:chOff x="10390188" y="1939925"/>
              <a:chExt cx="255587" cy="466725"/>
            </a:xfrm>
          </p:grpSpPr>
          <p:sp>
            <p:nvSpPr>
              <p:cNvPr id="253" name="Freeform 174">
                <a:extLst>
                  <a:ext uri="{FF2B5EF4-FFF2-40B4-BE49-F238E27FC236}">
                    <a16:creationId xmlns:a16="http://schemas.microsoft.com/office/drawing/2014/main" id="{4543FE1E-66A3-654A-A5B4-3E4C18108C9C}"/>
                  </a:ext>
                </a:extLst>
              </p:cNvPr>
              <p:cNvSpPr>
                <a:spLocks/>
              </p:cNvSpPr>
              <p:nvPr/>
            </p:nvSpPr>
            <p:spPr bwMode="auto">
              <a:xfrm>
                <a:off x="10390188" y="1939925"/>
                <a:ext cx="255587" cy="466725"/>
              </a:xfrm>
              <a:custGeom>
                <a:avLst/>
                <a:gdLst>
                  <a:gd name="T0" fmla="*/ 697 w 703"/>
                  <a:gd name="T1" fmla="*/ 2 h 1277"/>
                  <a:gd name="T2" fmla="*/ 349 w 703"/>
                  <a:gd name="T3" fmla="*/ 1277 h 1277"/>
                  <a:gd name="T4" fmla="*/ 7 w 703"/>
                  <a:gd name="T5" fmla="*/ 0 h 1277"/>
                  <a:gd name="T6" fmla="*/ 697 w 703"/>
                  <a:gd name="T7" fmla="*/ 2 h 1277"/>
                </a:gdLst>
                <a:ahLst/>
                <a:cxnLst>
                  <a:cxn ang="0">
                    <a:pos x="T0" y="T1"/>
                  </a:cxn>
                  <a:cxn ang="0">
                    <a:pos x="T2" y="T3"/>
                  </a:cxn>
                  <a:cxn ang="0">
                    <a:pos x="T4" y="T5"/>
                  </a:cxn>
                  <a:cxn ang="0">
                    <a:pos x="T6" y="T7"/>
                  </a:cxn>
                </a:cxnLst>
                <a:rect l="0" t="0" r="r" b="b"/>
                <a:pathLst>
                  <a:path w="703" h="1277">
                    <a:moveTo>
                      <a:pt x="697" y="2"/>
                    </a:moveTo>
                    <a:cubicBezTo>
                      <a:pt x="703" y="312"/>
                      <a:pt x="604" y="729"/>
                      <a:pt x="349" y="1277"/>
                    </a:cubicBezTo>
                    <a:cubicBezTo>
                      <a:pt x="98" y="727"/>
                      <a:pt x="0" y="310"/>
                      <a:pt x="7" y="0"/>
                    </a:cubicBezTo>
                    <a:lnTo>
                      <a:pt x="697" y="2"/>
                    </a:lnTo>
                    <a:close/>
                  </a:path>
                </a:pathLst>
              </a:custGeom>
              <a:solidFill>
                <a:srgbClr val="008F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4" name="Freeform 175">
                <a:extLst>
                  <a:ext uri="{FF2B5EF4-FFF2-40B4-BE49-F238E27FC236}">
                    <a16:creationId xmlns:a16="http://schemas.microsoft.com/office/drawing/2014/main" id="{9AFD60B3-9BCE-C449-A312-6670646446BC}"/>
                  </a:ext>
                </a:extLst>
              </p:cNvPr>
              <p:cNvSpPr>
                <a:spLocks/>
              </p:cNvSpPr>
              <p:nvPr/>
            </p:nvSpPr>
            <p:spPr bwMode="auto">
              <a:xfrm>
                <a:off x="10417175" y="1939925"/>
                <a:ext cx="201612" cy="365125"/>
              </a:xfrm>
              <a:custGeom>
                <a:avLst/>
                <a:gdLst>
                  <a:gd name="T0" fmla="*/ 546 w 551"/>
                  <a:gd name="T1" fmla="*/ 1 h 1000"/>
                  <a:gd name="T2" fmla="*/ 274 w 551"/>
                  <a:gd name="T3" fmla="*/ 1000 h 1000"/>
                  <a:gd name="T4" fmla="*/ 6 w 551"/>
                  <a:gd name="T5" fmla="*/ 0 h 1000"/>
                  <a:gd name="T6" fmla="*/ 546 w 551"/>
                  <a:gd name="T7" fmla="*/ 1 h 1000"/>
                </a:gdLst>
                <a:ahLst/>
                <a:cxnLst>
                  <a:cxn ang="0">
                    <a:pos x="T0" y="T1"/>
                  </a:cxn>
                  <a:cxn ang="0">
                    <a:pos x="T2" y="T3"/>
                  </a:cxn>
                  <a:cxn ang="0">
                    <a:pos x="T4" y="T5"/>
                  </a:cxn>
                  <a:cxn ang="0">
                    <a:pos x="T6" y="T7"/>
                  </a:cxn>
                </a:cxnLst>
                <a:rect l="0" t="0" r="r" b="b"/>
                <a:pathLst>
                  <a:path w="551" h="1000">
                    <a:moveTo>
                      <a:pt x="546" y="1"/>
                    </a:moveTo>
                    <a:cubicBezTo>
                      <a:pt x="551" y="244"/>
                      <a:pt x="473" y="570"/>
                      <a:pt x="274" y="1000"/>
                    </a:cubicBezTo>
                    <a:cubicBezTo>
                      <a:pt x="77" y="569"/>
                      <a:pt x="0" y="243"/>
                      <a:pt x="6" y="0"/>
                    </a:cubicBezTo>
                    <a:cubicBezTo>
                      <a:pt x="186" y="0"/>
                      <a:pt x="366" y="1"/>
                      <a:pt x="546" y="1"/>
                    </a:cubicBezTo>
                    <a:close/>
                  </a:path>
                </a:pathLst>
              </a:custGeom>
              <a:solidFill>
                <a:srgbClr val="609A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5" name="Freeform 176">
                <a:extLst>
                  <a:ext uri="{FF2B5EF4-FFF2-40B4-BE49-F238E27FC236}">
                    <a16:creationId xmlns:a16="http://schemas.microsoft.com/office/drawing/2014/main" id="{0C347FC8-6FA3-F347-AAF3-A91FA5FCF691}"/>
                  </a:ext>
                </a:extLst>
              </p:cNvPr>
              <p:cNvSpPr>
                <a:spLocks/>
              </p:cNvSpPr>
              <p:nvPr/>
            </p:nvSpPr>
            <p:spPr bwMode="auto">
              <a:xfrm>
                <a:off x="10445750" y="1939925"/>
                <a:ext cx="144462" cy="263525"/>
              </a:xfrm>
              <a:custGeom>
                <a:avLst/>
                <a:gdLst>
                  <a:gd name="T0" fmla="*/ 394 w 398"/>
                  <a:gd name="T1" fmla="*/ 1 h 722"/>
                  <a:gd name="T2" fmla="*/ 198 w 398"/>
                  <a:gd name="T3" fmla="*/ 722 h 722"/>
                  <a:gd name="T4" fmla="*/ 4 w 398"/>
                  <a:gd name="T5" fmla="*/ 0 h 722"/>
                  <a:gd name="T6" fmla="*/ 394 w 398"/>
                  <a:gd name="T7" fmla="*/ 1 h 722"/>
                </a:gdLst>
                <a:ahLst/>
                <a:cxnLst>
                  <a:cxn ang="0">
                    <a:pos x="T0" y="T1"/>
                  </a:cxn>
                  <a:cxn ang="0">
                    <a:pos x="T2" y="T3"/>
                  </a:cxn>
                  <a:cxn ang="0">
                    <a:pos x="T4" y="T5"/>
                  </a:cxn>
                  <a:cxn ang="0">
                    <a:pos x="T6" y="T7"/>
                  </a:cxn>
                </a:cxnLst>
                <a:rect l="0" t="0" r="r" b="b"/>
                <a:pathLst>
                  <a:path w="398" h="722">
                    <a:moveTo>
                      <a:pt x="394" y="1"/>
                    </a:moveTo>
                    <a:cubicBezTo>
                      <a:pt x="398" y="177"/>
                      <a:pt x="341" y="412"/>
                      <a:pt x="198" y="722"/>
                    </a:cubicBezTo>
                    <a:cubicBezTo>
                      <a:pt x="55" y="412"/>
                      <a:pt x="0" y="176"/>
                      <a:pt x="4" y="0"/>
                    </a:cubicBezTo>
                    <a:cubicBezTo>
                      <a:pt x="134" y="1"/>
                      <a:pt x="264" y="1"/>
                      <a:pt x="394" y="1"/>
                    </a:cubicBezTo>
                    <a:close/>
                  </a:path>
                </a:pathLst>
              </a:custGeom>
              <a:solidFill>
                <a:srgbClr val="A8A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6" name="Freeform 177">
                <a:extLst>
                  <a:ext uri="{FF2B5EF4-FFF2-40B4-BE49-F238E27FC236}">
                    <a16:creationId xmlns:a16="http://schemas.microsoft.com/office/drawing/2014/main" id="{870A2490-97BE-EA48-BB62-4025F258ECCB}"/>
                  </a:ext>
                </a:extLst>
              </p:cNvPr>
              <p:cNvSpPr>
                <a:spLocks/>
              </p:cNvSpPr>
              <p:nvPr/>
            </p:nvSpPr>
            <p:spPr bwMode="auto">
              <a:xfrm>
                <a:off x="10474325" y="1939925"/>
                <a:ext cx="88900" cy="161925"/>
              </a:xfrm>
              <a:custGeom>
                <a:avLst/>
                <a:gdLst>
                  <a:gd name="T0" fmla="*/ 242 w 245"/>
                  <a:gd name="T1" fmla="*/ 1 h 445"/>
                  <a:gd name="T2" fmla="*/ 121 w 245"/>
                  <a:gd name="T3" fmla="*/ 445 h 445"/>
                  <a:gd name="T4" fmla="*/ 2 w 245"/>
                  <a:gd name="T5" fmla="*/ 0 h 445"/>
                  <a:gd name="T6" fmla="*/ 242 w 245"/>
                  <a:gd name="T7" fmla="*/ 1 h 445"/>
                </a:gdLst>
                <a:ahLst/>
                <a:cxnLst>
                  <a:cxn ang="0">
                    <a:pos x="T0" y="T1"/>
                  </a:cxn>
                  <a:cxn ang="0">
                    <a:pos x="T2" y="T3"/>
                  </a:cxn>
                  <a:cxn ang="0">
                    <a:pos x="T4" y="T5"/>
                  </a:cxn>
                  <a:cxn ang="0">
                    <a:pos x="T6" y="T7"/>
                  </a:cxn>
                </a:cxnLst>
                <a:rect l="0" t="0" r="r" b="b"/>
                <a:pathLst>
                  <a:path w="245" h="445">
                    <a:moveTo>
                      <a:pt x="242" y="1"/>
                    </a:moveTo>
                    <a:cubicBezTo>
                      <a:pt x="245" y="109"/>
                      <a:pt x="210" y="254"/>
                      <a:pt x="121" y="445"/>
                    </a:cubicBezTo>
                    <a:cubicBezTo>
                      <a:pt x="34" y="254"/>
                      <a:pt x="0" y="109"/>
                      <a:pt x="2" y="0"/>
                    </a:cubicBezTo>
                    <a:lnTo>
                      <a:pt x="242" y="1"/>
                    </a:lnTo>
                    <a:close/>
                  </a:path>
                </a:pathLst>
              </a:custGeom>
              <a:solidFill>
                <a:srgbClr val="F0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sp>
          <p:nvSpPr>
            <p:cNvPr id="231" name="Freeform 178">
              <a:extLst>
                <a:ext uri="{FF2B5EF4-FFF2-40B4-BE49-F238E27FC236}">
                  <a16:creationId xmlns:a16="http://schemas.microsoft.com/office/drawing/2014/main" id="{6BAAA78E-D221-7041-A128-DEB28C60A24C}"/>
                </a:ext>
              </a:extLst>
            </p:cNvPr>
            <p:cNvSpPr>
              <a:spLocks/>
            </p:cNvSpPr>
            <p:nvPr/>
          </p:nvSpPr>
          <p:spPr bwMode="auto">
            <a:xfrm>
              <a:off x="10071101" y="1647825"/>
              <a:ext cx="265112" cy="404813"/>
            </a:xfrm>
            <a:custGeom>
              <a:avLst/>
              <a:gdLst>
                <a:gd name="T0" fmla="*/ 728 w 728"/>
                <a:gd name="T1" fmla="*/ 537 h 1111"/>
                <a:gd name="T2" fmla="*/ 212 w 728"/>
                <a:gd name="T3" fmla="*/ 1111 h 1111"/>
                <a:gd name="T4" fmla="*/ 612 w 728"/>
                <a:gd name="T5" fmla="*/ 0 h 1111"/>
              </a:gdLst>
              <a:ahLst/>
              <a:cxnLst>
                <a:cxn ang="0">
                  <a:pos x="T0" y="T1"/>
                </a:cxn>
                <a:cxn ang="0">
                  <a:pos x="T2" y="T3"/>
                </a:cxn>
                <a:cxn ang="0">
                  <a:pos x="T4" y="T5"/>
                </a:cxn>
              </a:cxnLst>
              <a:rect l="0" t="0" r="r" b="b"/>
              <a:pathLst>
                <a:path w="728" h="1111">
                  <a:moveTo>
                    <a:pt x="728" y="537"/>
                  </a:moveTo>
                  <a:cubicBezTo>
                    <a:pt x="463" y="637"/>
                    <a:pt x="256" y="820"/>
                    <a:pt x="212" y="1111"/>
                  </a:cubicBezTo>
                  <a:cubicBezTo>
                    <a:pt x="0" y="693"/>
                    <a:pt x="190" y="199"/>
                    <a:pt x="612"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2" name="Freeform 179">
              <a:extLst>
                <a:ext uri="{FF2B5EF4-FFF2-40B4-BE49-F238E27FC236}">
                  <a16:creationId xmlns:a16="http://schemas.microsoft.com/office/drawing/2014/main" id="{0326DB9D-4D30-D14C-80C7-8DC648E4B907}"/>
                </a:ext>
              </a:extLst>
            </p:cNvPr>
            <p:cNvSpPr>
              <a:spLocks/>
            </p:cNvSpPr>
            <p:nvPr/>
          </p:nvSpPr>
          <p:spPr bwMode="auto">
            <a:xfrm>
              <a:off x="10718800" y="1647825"/>
              <a:ext cx="265112" cy="404813"/>
            </a:xfrm>
            <a:custGeom>
              <a:avLst/>
              <a:gdLst>
                <a:gd name="T0" fmla="*/ 0 w 727"/>
                <a:gd name="T1" fmla="*/ 537 h 1111"/>
                <a:gd name="T2" fmla="*/ 515 w 727"/>
                <a:gd name="T3" fmla="*/ 1111 h 1111"/>
                <a:gd name="T4" fmla="*/ 115 w 727"/>
                <a:gd name="T5" fmla="*/ 0 h 1111"/>
              </a:gdLst>
              <a:ahLst/>
              <a:cxnLst>
                <a:cxn ang="0">
                  <a:pos x="T0" y="T1"/>
                </a:cxn>
                <a:cxn ang="0">
                  <a:pos x="T2" y="T3"/>
                </a:cxn>
                <a:cxn ang="0">
                  <a:pos x="T4" y="T5"/>
                </a:cxn>
              </a:cxnLst>
              <a:rect l="0" t="0" r="r" b="b"/>
              <a:pathLst>
                <a:path w="727" h="1111">
                  <a:moveTo>
                    <a:pt x="0" y="537"/>
                  </a:moveTo>
                  <a:cubicBezTo>
                    <a:pt x="264" y="637"/>
                    <a:pt x="471" y="820"/>
                    <a:pt x="515" y="1111"/>
                  </a:cubicBezTo>
                  <a:cubicBezTo>
                    <a:pt x="727" y="693"/>
                    <a:pt x="538" y="199"/>
                    <a:pt x="115"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3" name="Freeform 203">
              <a:extLst>
                <a:ext uri="{FF2B5EF4-FFF2-40B4-BE49-F238E27FC236}">
                  <a16:creationId xmlns:a16="http://schemas.microsoft.com/office/drawing/2014/main" id="{A703925D-E81C-CB46-AE21-265FA8A9F952}"/>
                </a:ext>
              </a:extLst>
            </p:cNvPr>
            <p:cNvSpPr>
              <a:spLocks/>
            </p:cNvSpPr>
            <p:nvPr/>
          </p:nvSpPr>
          <p:spPr bwMode="auto">
            <a:xfrm>
              <a:off x="10284561" y="1177926"/>
              <a:ext cx="485890" cy="762000"/>
            </a:xfrm>
            <a:custGeom>
              <a:avLst/>
              <a:gdLst>
                <a:gd name="T0" fmla="*/ 141 w 1280"/>
                <a:gd name="T1" fmla="*/ 355 h 2059"/>
                <a:gd name="T2" fmla="*/ 10 w 1280"/>
                <a:gd name="T3" fmla="*/ 1179 h 2059"/>
                <a:gd name="T4" fmla="*/ 60 w 1280"/>
                <a:gd name="T5" fmla="*/ 1581 h 2059"/>
                <a:gd name="T6" fmla="*/ 196 w 1280"/>
                <a:gd name="T7" fmla="*/ 1953 h 2059"/>
                <a:gd name="T8" fmla="*/ 250 w 1280"/>
                <a:gd name="T9" fmla="*/ 2055 h 2059"/>
                <a:gd name="T10" fmla="*/ 1011 w 1280"/>
                <a:gd name="T11" fmla="*/ 2059 h 2059"/>
                <a:gd name="T12" fmla="*/ 1202 w 1280"/>
                <a:gd name="T13" fmla="*/ 1581 h 2059"/>
                <a:gd name="T14" fmla="*/ 1211 w 1280"/>
                <a:gd name="T15" fmla="*/ 630 h 2059"/>
                <a:gd name="T16" fmla="*/ 1025 w 1280"/>
                <a:gd name="T17" fmla="*/ 105 h 2059"/>
                <a:gd name="T18" fmla="*/ 964 w 1280"/>
                <a:gd name="T19" fmla="*/ 4 h 2059"/>
                <a:gd name="T20" fmla="*/ 315 w 1280"/>
                <a:gd name="T21" fmla="*/ 0 h 2059"/>
                <a:gd name="T22" fmla="*/ 141 w 1280"/>
                <a:gd name="T23" fmla="*/ 355 h 2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0" h="2059">
                  <a:moveTo>
                    <a:pt x="141" y="355"/>
                  </a:moveTo>
                  <a:cubicBezTo>
                    <a:pt x="48" y="642"/>
                    <a:pt x="0" y="874"/>
                    <a:pt x="10" y="1179"/>
                  </a:cubicBezTo>
                  <a:cubicBezTo>
                    <a:pt x="13" y="1291"/>
                    <a:pt x="34" y="1474"/>
                    <a:pt x="60" y="1581"/>
                  </a:cubicBezTo>
                  <a:cubicBezTo>
                    <a:pt x="90" y="1700"/>
                    <a:pt x="141" y="1843"/>
                    <a:pt x="196" y="1953"/>
                  </a:cubicBezTo>
                  <a:lnTo>
                    <a:pt x="250" y="2055"/>
                  </a:lnTo>
                  <a:lnTo>
                    <a:pt x="1011" y="2059"/>
                  </a:lnTo>
                  <a:cubicBezTo>
                    <a:pt x="1107" y="1885"/>
                    <a:pt x="1155" y="1775"/>
                    <a:pt x="1202" y="1581"/>
                  </a:cubicBezTo>
                  <a:cubicBezTo>
                    <a:pt x="1279" y="1263"/>
                    <a:pt x="1280" y="949"/>
                    <a:pt x="1211" y="630"/>
                  </a:cubicBezTo>
                  <a:cubicBezTo>
                    <a:pt x="1174" y="463"/>
                    <a:pt x="1104" y="256"/>
                    <a:pt x="1025" y="105"/>
                  </a:cubicBezTo>
                  <a:lnTo>
                    <a:pt x="964" y="4"/>
                  </a:lnTo>
                  <a:lnTo>
                    <a:pt x="315" y="0"/>
                  </a:lnTo>
                  <a:cubicBezTo>
                    <a:pt x="230" y="149"/>
                    <a:pt x="209" y="198"/>
                    <a:pt x="141" y="355"/>
                  </a:cubicBezTo>
                  <a:close/>
                </a:path>
              </a:pathLst>
            </a:custGeom>
            <a:solidFill>
              <a:schemeClr val="bg1"/>
            </a:solidFill>
            <a:ln w="12700" cap="flat">
              <a:solidFill>
                <a:srgbClr val="141515"/>
              </a:solidFill>
              <a:prstDash val="solid"/>
              <a:miter lim="800000"/>
              <a:headEnd/>
              <a:tailEnd/>
            </a:ln>
          </p:spPr>
          <p:txBody>
            <a:bodyPr vert="horz" wrap="square" lIns="91440" tIns="45720" rIns="91440" bIns="45720" numCol="1" anchor="t" anchorCtr="0" compatLnSpc="1">
              <a:prstTxWarp prst="textNoShape">
                <a:avLst/>
              </a:prstTxWarp>
            </a:bodyPr>
            <a:lstStyle/>
            <a:p>
              <a:endParaRPr lang="de-DE" sz="2000"/>
            </a:p>
          </p:txBody>
        </p:sp>
        <p:sp>
          <p:nvSpPr>
            <p:cNvPr id="234" name="Oval 182">
              <a:extLst>
                <a:ext uri="{FF2B5EF4-FFF2-40B4-BE49-F238E27FC236}">
                  <a16:creationId xmlns:a16="http://schemas.microsoft.com/office/drawing/2014/main" id="{224764C7-3DF1-184F-A831-812CFD7993D0}"/>
                </a:ext>
              </a:extLst>
            </p:cNvPr>
            <p:cNvSpPr>
              <a:spLocks noChangeArrowheads="1"/>
            </p:cNvSpPr>
            <p:nvPr/>
          </p:nvSpPr>
          <p:spPr bwMode="auto">
            <a:xfrm>
              <a:off x="10472738" y="1263650"/>
              <a:ext cx="112712" cy="112713"/>
            </a:xfrm>
            <a:prstGeom prst="ellipse">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5" name="Freeform 184">
              <a:extLst>
                <a:ext uri="{FF2B5EF4-FFF2-40B4-BE49-F238E27FC236}">
                  <a16:creationId xmlns:a16="http://schemas.microsoft.com/office/drawing/2014/main" id="{88A58FBD-AFF1-044B-ABBB-ED9582DAE0E9}"/>
                </a:ext>
              </a:extLst>
            </p:cNvPr>
            <p:cNvSpPr>
              <a:spLocks/>
            </p:cNvSpPr>
            <p:nvPr/>
          </p:nvSpPr>
          <p:spPr bwMode="auto">
            <a:xfrm>
              <a:off x="10469563" y="1681163"/>
              <a:ext cx="112712" cy="112713"/>
            </a:xfrm>
            <a:custGeom>
              <a:avLst/>
              <a:gdLst>
                <a:gd name="T0" fmla="*/ 0 w 310"/>
                <a:gd name="T1" fmla="*/ 310 h 310"/>
                <a:gd name="T2" fmla="*/ 0 w 310"/>
                <a:gd name="T3" fmla="*/ 0 h 310"/>
                <a:gd name="T4" fmla="*/ 310 w 310"/>
                <a:gd name="T5" fmla="*/ 0 h 310"/>
                <a:gd name="T6" fmla="*/ 310 w 310"/>
                <a:gd name="T7" fmla="*/ 310 h 310"/>
              </a:gdLst>
              <a:ahLst/>
              <a:cxnLst>
                <a:cxn ang="0">
                  <a:pos x="T0" y="T1"/>
                </a:cxn>
                <a:cxn ang="0">
                  <a:pos x="T2" y="T3"/>
                </a:cxn>
                <a:cxn ang="0">
                  <a:pos x="T4" y="T5"/>
                </a:cxn>
                <a:cxn ang="0">
                  <a:pos x="T6" y="T7"/>
                </a:cxn>
              </a:cxnLst>
              <a:rect l="0" t="0" r="r" b="b"/>
              <a:pathLst>
                <a:path w="310" h="310">
                  <a:moveTo>
                    <a:pt x="0" y="310"/>
                  </a:moveTo>
                  <a:lnTo>
                    <a:pt x="0" y="0"/>
                  </a:lnTo>
                  <a:lnTo>
                    <a:pt x="310" y="0"/>
                  </a:lnTo>
                  <a:lnTo>
                    <a:pt x="310"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6" name="Freeform 185">
              <a:extLst>
                <a:ext uri="{FF2B5EF4-FFF2-40B4-BE49-F238E27FC236}">
                  <a16:creationId xmlns:a16="http://schemas.microsoft.com/office/drawing/2014/main" id="{11A25678-2FE0-C240-8D38-7385CB8E2130}"/>
                </a:ext>
              </a:extLst>
            </p:cNvPr>
            <p:cNvSpPr>
              <a:spLocks/>
            </p:cNvSpPr>
            <p:nvPr/>
          </p:nvSpPr>
          <p:spPr bwMode="auto">
            <a:xfrm>
              <a:off x="10582275" y="1681163"/>
              <a:ext cx="112712" cy="112713"/>
            </a:xfrm>
            <a:custGeom>
              <a:avLst/>
              <a:gdLst>
                <a:gd name="T0" fmla="*/ 0 w 309"/>
                <a:gd name="T1" fmla="*/ 310 h 310"/>
                <a:gd name="T2" fmla="*/ 0 w 309"/>
                <a:gd name="T3" fmla="*/ 0 h 310"/>
                <a:gd name="T4" fmla="*/ 309 w 309"/>
                <a:gd name="T5" fmla="*/ 0 h 310"/>
                <a:gd name="T6" fmla="*/ 309 w 309"/>
                <a:gd name="T7" fmla="*/ 310 h 310"/>
              </a:gdLst>
              <a:ahLst/>
              <a:cxnLst>
                <a:cxn ang="0">
                  <a:pos x="T0" y="T1"/>
                </a:cxn>
                <a:cxn ang="0">
                  <a:pos x="T2" y="T3"/>
                </a:cxn>
                <a:cxn ang="0">
                  <a:pos x="T4" y="T5"/>
                </a:cxn>
                <a:cxn ang="0">
                  <a:pos x="T6" y="T7"/>
                </a:cxn>
              </a:cxnLst>
              <a:rect l="0" t="0" r="r" b="b"/>
              <a:pathLst>
                <a:path w="309" h="310">
                  <a:moveTo>
                    <a:pt x="0" y="310"/>
                  </a:moveTo>
                  <a:lnTo>
                    <a:pt x="0" y="0"/>
                  </a:lnTo>
                  <a:lnTo>
                    <a:pt x="309" y="0"/>
                  </a:lnTo>
                  <a:lnTo>
                    <a:pt x="309"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7" name="Rectangle 186">
              <a:extLst>
                <a:ext uri="{FF2B5EF4-FFF2-40B4-BE49-F238E27FC236}">
                  <a16:creationId xmlns:a16="http://schemas.microsoft.com/office/drawing/2014/main" id="{1849A722-70EF-0241-8923-FD0B3FCB39A1}"/>
                </a:ext>
              </a:extLst>
            </p:cNvPr>
            <p:cNvSpPr>
              <a:spLocks noChangeArrowheads="1"/>
            </p:cNvSpPr>
            <p:nvPr/>
          </p:nvSpPr>
          <p:spPr bwMode="auto">
            <a:xfrm>
              <a:off x="10414000" y="15684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8" name="Rectangle 188">
              <a:extLst>
                <a:ext uri="{FF2B5EF4-FFF2-40B4-BE49-F238E27FC236}">
                  <a16:creationId xmlns:a16="http://schemas.microsoft.com/office/drawing/2014/main" id="{51571C90-C221-DA45-B821-6107EF5CC5C2}"/>
                </a:ext>
              </a:extLst>
            </p:cNvPr>
            <p:cNvSpPr>
              <a:spLocks noChangeArrowheads="1"/>
            </p:cNvSpPr>
            <p:nvPr/>
          </p:nvSpPr>
          <p:spPr bwMode="auto">
            <a:xfrm>
              <a:off x="10469563" y="1455738"/>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nvGrpSpPr>
            <p:cNvPr id="239" name="Gruppieren 418">
              <a:extLst>
                <a:ext uri="{FF2B5EF4-FFF2-40B4-BE49-F238E27FC236}">
                  <a16:creationId xmlns:a16="http://schemas.microsoft.com/office/drawing/2014/main" id="{61FD3E8F-45D6-AA49-BE45-DB90D98D162F}"/>
                </a:ext>
              </a:extLst>
            </p:cNvPr>
            <p:cNvGrpSpPr/>
            <p:nvPr/>
          </p:nvGrpSpPr>
          <p:grpSpPr>
            <a:xfrm>
              <a:off x="10356850" y="1568450"/>
              <a:ext cx="288697" cy="225426"/>
              <a:chOff x="10356850" y="1568450"/>
              <a:chExt cx="288697" cy="225426"/>
            </a:xfrm>
          </p:grpSpPr>
          <p:grpSp>
            <p:nvGrpSpPr>
              <p:cNvPr id="243" name="Gruppieren 419">
                <a:extLst>
                  <a:ext uri="{FF2B5EF4-FFF2-40B4-BE49-F238E27FC236}">
                    <a16:creationId xmlns:a16="http://schemas.microsoft.com/office/drawing/2014/main" id="{D65F2A3A-AD02-A54B-B983-4F02CE5F1530}"/>
                  </a:ext>
                </a:extLst>
              </p:cNvPr>
              <p:cNvGrpSpPr/>
              <p:nvPr/>
            </p:nvGrpSpPr>
            <p:grpSpPr>
              <a:xfrm>
                <a:off x="10532835" y="1568450"/>
                <a:ext cx="112712" cy="112713"/>
                <a:chOff x="10526713" y="1568450"/>
                <a:chExt cx="112712" cy="112713"/>
              </a:xfrm>
            </p:grpSpPr>
            <p:sp>
              <p:nvSpPr>
                <p:cNvPr id="249" name="Rectangle 189">
                  <a:extLst>
                    <a:ext uri="{FF2B5EF4-FFF2-40B4-BE49-F238E27FC236}">
                      <a16:creationId xmlns:a16="http://schemas.microsoft.com/office/drawing/2014/main" id="{C9705048-2F8F-9148-80AF-C3F55C924EEE}"/>
                    </a:ext>
                  </a:extLst>
                </p:cNvPr>
                <p:cNvSpPr>
                  <a:spLocks noChangeArrowheads="1"/>
                </p:cNvSpPr>
                <p:nvPr/>
              </p:nvSpPr>
              <p:spPr bwMode="auto">
                <a:xfrm>
                  <a:off x="10526713" y="1568450"/>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0" name="Rectangle 190">
                  <a:extLst>
                    <a:ext uri="{FF2B5EF4-FFF2-40B4-BE49-F238E27FC236}">
                      <a16:creationId xmlns:a16="http://schemas.microsoft.com/office/drawing/2014/main" id="{4FE72B05-8C9C-FA45-ACE4-3D71F2057CAD}"/>
                    </a:ext>
                  </a:extLst>
                </p:cNvPr>
                <p:cNvSpPr>
                  <a:spLocks noChangeArrowheads="1"/>
                </p:cNvSpPr>
                <p:nvPr/>
              </p:nvSpPr>
              <p:spPr bwMode="auto">
                <a:xfrm>
                  <a:off x="10582275" y="1568450"/>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1" name="Rectangle 191">
                  <a:extLst>
                    <a:ext uri="{FF2B5EF4-FFF2-40B4-BE49-F238E27FC236}">
                      <a16:creationId xmlns:a16="http://schemas.microsoft.com/office/drawing/2014/main" id="{D6B0C721-BC91-BE4C-A8C5-F285BF53ACF9}"/>
                    </a:ext>
                  </a:extLst>
                </p:cNvPr>
                <p:cNvSpPr>
                  <a:spLocks noChangeArrowheads="1"/>
                </p:cNvSpPr>
                <p:nvPr/>
              </p:nvSpPr>
              <p:spPr bwMode="auto">
                <a:xfrm>
                  <a:off x="10553700" y="1568450"/>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2" name="Rectangle 192">
                  <a:extLst>
                    <a:ext uri="{FF2B5EF4-FFF2-40B4-BE49-F238E27FC236}">
                      <a16:creationId xmlns:a16="http://schemas.microsoft.com/office/drawing/2014/main" id="{ED4C6090-9BD1-B144-84BC-3C4B18E808E8}"/>
                    </a:ext>
                  </a:extLst>
                </p:cNvPr>
                <p:cNvSpPr>
                  <a:spLocks noChangeArrowheads="1"/>
                </p:cNvSpPr>
                <p:nvPr/>
              </p:nvSpPr>
              <p:spPr bwMode="auto">
                <a:xfrm>
                  <a:off x="10526713" y="1568450"/>
                  <a:ext cx="26987"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grpSp>
            <p:nvGrpSpPr>
              <p:cNvPr id="244" name="Gruppieren 420">
                <a:extLst>
                  <a:ext uri="{FF2B5EF4-FFF2-40B4-BE49-F238E27FC236}">
                    <a16:creationId xmlns:a16="http://schemas.microsoft.com/office/drawing/2014/main" id="{EB0486AD-5C47-1E43-9CA4-9CEEBA122510}"/>
                  </a:ext>
                </a:extLst>
              </p:cNvPr>
              <p:cNvGrpSpPr/>
              <p:nvPr/>
            </p:nvGrpSpPr>
            <p:grpSpPr>
              <a:xfrm>
                <a:off x="10356850" y="1681163"/>
                <a:ext cx="112712" cy="112713"/>
                <a:chOff x="10356850" y="1681163"/>
                <a:chExt cx="112712" cy="112713"/>
              </a:xfrm>
            </p:grpSpPr>
            <p:sp>
              <p:nvSpPr>
                <p:cNvPr id="245" name="Rectangle 194">
                  <a:extLst>
                    <a:ext uri="{FF2B5EF4-FFF2-40B4-BE49-F238E27FC236}">
                      <a16:creationId xmlns:a16="http://schemas.microsoft.com/office/drawing/2014/main" id="{221E3843-B1E1-7840-B84D-BB5F13186E98}"/>
                    </a:ext>
                  </a:extLst>
                </p:cNvPr>
                <p:cNvSpPr>
                  <a:spLocks noChangeArrowheads="1"/>
                </p:cNvSpPr>
                <p:nvPr/>
              </p:nvSpPr>
              <p:spPr bwMode="auto">
                <a:xfrm>
                  <a:off x="10356850" y="1681163"/>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6" name="Rectangle 195">
                  <a:extLst>
                    <a:ext uri="{FF2B5EF4-FFF2-40B4-BE49-F238E27FC236}">
                      <a16:creationId xmlns:a16="http://schemas.microsoft.com/office/drawing/2014/main" id="{C589BF2B-B686-A04A-8A04-ACE8EFC6AA79}"/>
                    </a:ext>
                  </a:extLst>
                </p:cNvPr>
                <p:cNvSpPr>
                  <a:spLocks noChangeArrowheads="1"/>
                </p:cNvSpPr>
                <p:nvPr/>
              </p:nvSpPr>
              <p:spPr bwMode="auto">
                <a:xfrm>
                  <a:off x="10414000" y="1681163"/>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7" name="Rectangle 196">
                  <a:extLst>
                    <a:ext uri="{FF2B5EF4-FFF2-40B4-BE49-F238E27FC236}">
                      <a16:creationId xmlns:a16="http://schemas.microsoft.com/office/drawing/2014/main" id="{FE54F6C9-B8F7-E041-A5AE-BDB7EDFB2FA7}"/>
                    </a:ext>
                  </a:extLst>
                </p:cNvPr>
                <p:cNvSpPr>
                  <a:spLocks noChangeArrowheads="1"/>
                </p:cNvSpPr>
                <p:nvPr/>
              </p:nvSpPr>
              <p:spPr bwMode="auto">
                <a:xfrm>
                  <a:off x="10385425" y="1681163"/>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8" name="Rectangle 197">
                  <a:extLst>
                    <a:ext uri="{FF2B5EF4-FFF2-40B4-BE49-F238E27FC236}">
                      <a16:creationId xmlns:a16="http://schemas.microsoft.com/office/drawing/2014/main" id="{A3AF630A-B30B-F543-B586-E4829AD2A5EE}"/>
                    </a:ext>
                  </a:extLst>
                </p:cNvPr>
                <p:cNvSpPr>
                  <a:spLocks noChangeArrowheads="1"/>
                </p:cNvSpPr>
                <p:nvPr/>
              </p:nvSpPr>
              <p:spPr bwMode="auto">
                <a:xfrm>
                  <a:off x="10356850" y="1681163"/>
                  <a:ext cx="28575"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grpSp>
        <p:grpSp>
          <p:nvGrpSpPr>
            <p:cNvPr id="240" name="Gruppieren 417">
              <a:extLst>
                <a:ext uri="{FF2B5EF4-FFF2-40B4-BE49-F238E27FC236}">
                  <a16:creationId xmlns:a16="http://schemas.microsoft.com/office/drawing/2014/main" id="{B9C2C2FB-FAE2-A94B-B42F-2AF4D5E36A68}"/>
                </a:ext>
              </a:extLst>
            </p:cNvPr>
            <p:cNvGrpSpPr/>
            <p:nvPr/>
          </p:nvGrpSpPr>
          <p:grpSpPr>
            <a:xfrm>
              <a:off x="10356850" y="1568450"/>
              <a:ext cx="282575" cy="225426"/>
              <a:chOff x="10509250" y="1720850"/>
              <a:chExt cx="282575" cy="225426"/>
            </a:xfrm>
          </p:grpSpPr>
          <p:sp>
            <p:nvSpPr>
              <p:cNvPr id="241" name="Rectangle 193">
                <a:extLst>
                  <a:ext uri="{FF2B5EF4-FFF2-40B4-BE49-F238E27FC236}">
                    <a16:creationId xmlns:a16="http://schemas.microsoft.com/office/drawing/2014/main" id="{2B07930C-EF2E-DB4B-8F68-6DC17C375E1A}"/>
                  </a:ext>
                </a:extLst>
              </p:cNvPr>
              <p:cNvSpPr>
                <a:spLocks noChangeArrowheads="1"/>
              </p:cNvSpPr>
              <p:nvPr/>
            </p:nvSpPr>
            <p:spPr bwMode="auto">
              <a:xfrm>
                <a:off x="10679113" y="17208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42" name="Rectangle 198">
                <a:extLst>
                  <a:ext uri="{FF2B5EF4-FFF2-40B4-BE49-F238E27FC236}">
                    <a16:creationId xmlns:a16="http://schemas.microsoft.com/office/drawing/2014/main" id="{0B43437E-246A-A44A-B81F-05378EF14096}"/>
                  </a:ext>
                </a:extLst>
              </p:cNvPr>
              <p:cNvSpPr>
                <a:spLocks noChangeArrowheads="1"/>
              </p:cNvSpPr>
              <p:nvPr/>
            </p:nvSpPr>
            <p:spPr bwMode="auto">
              <a:xfrm>
                <a:off x="10509250" y="1833563"/>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grpSp>
      <p:sp>
        <p:nvSpPr>
          <p:cNvPr id="257" name="TextBox 256">
            <a:extLst>
              <a:ext uri="{FF2B5EF4-FFF2-40B4-BE49-F238E27FC236}">
                <a16:creationId xmlns:a16="http://schemas.microsoft.com/office/drawing/2014/main" id="{42540A0F-55F3-E64D-A651-03F908120C84}"/>
              </a:ext>
            </a:extLst>
          </p:cNvPr>
          <p:cNvSpPr txBox="1"/>
          <p:nvPr/>
        </p:nvSpPr>
        <p:spPr>
          <a:xfrm>
            <a:off x="2878632" y="2220752"/>
            <a:ext cx="6784330" cy="1184940"/>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400" b="1" kern="0" dirty="0">
                <a:solidFill>
                  <a:schemeClr val="accent1"/>
                </a:solidFill>
                <a:ea typeface="Arial Unicode MS" pitchFamily="34" charset="-128"/>
                <a:cs typeface="Arial Unicode MS" pitchFamily="34" charset="-128"/>
              </a:rPr>
              <a:t>Company name</a:t>
            </a:r>
            <a:r>
              <a:rPr lang="en-US" sz="1400" kern="0" dirty="0">
                <a:ea typeface="Arial Unicode MS" pitchFamily="34" charset="-128"/>
                <a:cs typeface="Arial Unicode MS" pitchFamily="34" charset="-128"/>
              </a:rPr>
              <a:t>: </a:t>
            </a:r>
            <a:br>
              <a:rPr lang="en-US" sz="1400" kern="0" dirty="0">
                <a:ea typeface="Arial Unicode MS" pitchFamily="34" charset="-128"/>
                <a:cs typeface="Arial Unicode MS" pitchFamily="34" charset="-128"/>
              </a:rPr>
            </a:br>
            <a:r>
              <a:rPr lang="en-US" sz="1400" b="1" kern="0" dirty="0">
                <a:ea typeface="Arial Unicode MS" pitchFamily="34" charset="-128"/>
                <a:cs typeface="Arial Unicode MS" pitchFamily="34" charset="-128"/>
              </a:rPr>
              <a:t>Rocket Chips Inc.</a:t>
            </a:r>
            <a:r>
              <a:rPr lang="en-US" sz="1400" kern="0" dirty="0">
                <a:ea typeface="Arial Unicode MS" pitchFamily="34" charset="-128"/>
                <a:cs typeface="Arial Unicode MS" pitchFamily="34" charset="-128"/>
              </a:rPr>
              <a:t>, a global semiconductor company founded in 2013, engaged in the design and fabrication of semiconductors that are specialized to run machine learning algorithms. </a:t>
            </a:r>
          </a:p>
          <a:p>
            <a:pPr fontAlgn="base">
              <a:spcBef>
                <a:spcPct val="50000"/>
              </a:spcBef>
              <a:spcAft>
                <a:spcPct val="0"/>
              </a:spcAft>
              <a:buClr>
                <a:srgbClr val="F0AB00"/>
              </a:buClr>
              <a:buSzPct val="80000"/>
            </a:pPr>
            <a:r>
              <a:rPr lang="en-US" sz="1400" b="1" kern="0" dirty="0">
                <a:solidFill>
                  <a:schemeClr val="accent1"/>
                </a:solidFill>
                <a:ea typeface="Arial Unicode MS" pitchFamily="34" charset="-128"/>
                <a:cs typeface="Arial Unicode MS" pitchFamily="34" charset="-128"/>
              </a:rPr>
              <a:t>Tagline</a:t>
            </a:r>
            <a:r>
              <a:rPr lang="en-US" sz="1400" kern="0" dirty="0">
                <a:ea typeface="Arial Unicode MS" pitchFamily="34" charset="-128"/>
                <a:cs typeface="Arial Unicode MS" pitchFamily="34" charset="-128"/>
              </a:rPr>
              <a:t>: </a:t>
            </a:r>
            <a:r>
              <a:rPr lang="en-US" sz="1400" i="1" kern="0" dirty="0">
                <a:ea typeface="Arial Unicode MS" pitchFamily="34" charset="-128"/>
                <a:cs typeface="Arial Unicode MS" pitchFamily="34" charset="-128"/>
              </a:rPr>
              <a:t>We bring you beyond!</a:t>
            </a:r>
          </a:p>
        </p:txBody>
      </p:sp>
      <p:sp>
        <p:nvSpPr>
          <p:cNvPr id="258" name="TextBox 257">
            <a:extLst>
              <a:ext uri="{FF2B5EF4-FFF2-40B4-BE49-F238E27FC236}">
                <a16:creationId xmlns:a16="http://schemas.microsoft.com/office/drawing/2014/main" id="{B9F3D76B-CFE4-6A4E-BCD5-AF19BA591C64}"/>
              </a:ext>
            </a:extLst>
          </p:cNvPr>
          <p:cNvSpPr txBox="1"/>
          <p:nvPr/>
        </p:nvSpPr>
        <p:spPr>
          <a:xfrm>
            <a:off x="412613" y="4939044"/>
            <a:ext cx="4022244" cy="1261884"/>
          </a:xfrm>
          <a:prstGeom prst="rect">
            <a:avLst/>
          </a:prstGeom>
          <a:noFill/>
        </p:spPr>
        <p:txBody>
          <a:bodyPr wrap="square" lIns="0" tIns="0" rIns="0" bIns="0" rtlCol="0">
            <a:spAutoFit/>
          </a:bodyPr>
          <a:lstStyle/>
          <a:p>
            <a:pPr fontAlgn="base">
              <a:spcBef>
                <a:spcPts val="600"/>
              </a:spcBef>
              <a:spcAft>
                <a:spcPct val="0"/>
              </a:spcAft>
              <a:buClr>
                <a:srgbClr val="F0AB00"/>
              </a:buClr>
              <a:buSzPct val="80000"/>
            </a:pPr>
            <a:r>
              <a:rPr lang="en-US" sz="1600" b="1" kern="0" dirty="0">
                <a:ea typeface="Arial Unicode MS" pitchFamily="34" charset="-128"/>
                <a:cs typeface="Arial Unicode MS" pitchFamily="34" charset="-128"/>
              </a:rPr>
              <a:t>Drivers</a:t>
            </a:r>
            <a:r>
              <a:rPr lang="en-US" sz="1600" kern="0" dirty="0">
                <a:ea typeface="Arial Unicode MS" pitchFamily="34" charset="-128"/>
                <a:cs typeface="Arial Unicode MS" pitchFamily="34" charset="-128"/>
              </a:rPr>
              <a:t>:</a:t>
            </a:r>
          </a:p>
          <a:p>
            <a:pPr marL="180975" lvl="1" indent="-180975" fontAlgn="base">
              <a:spcBef>
                <a:spcPts val="600"/>
              </a:spcBef>
              <a:spcAft>
                <a:spcPct val="0"/>
              </a:spcAft>
              <a:buClr>
                <a:schemeClr val="accent1"/>
              </a:buClr>
              <a:buFont typeface="Wingdings" panose="05000000000000000000" pitchFamily="2" charset="2"/>
              <a:buChar char="§"/>
            </a:pPr>
            <a:r>
              <a:rPr lang="en-US" sz="1400" kern="0" dirty="0">
                <a:ea typeface="Arial Unicode MS" pitchFamily="34" charset="-128"/>
                <a:cs typeface="Arial Unicode MS" pitchFamily="34" charset="-128"/>
              </a:rPr>
              <a:t>Become global market leader in semiconductors </a:t>
            </a:r>
            <a:br>
              <a:rPr lang="en-US" sz="1400" kern="0" dirty="0">
                <a:ea typeface="Arial Unicode MS" pitchFamily="34" charset="-128"/>
                <a:cs typeface="Arial Unicode MS" pitchFamily="34" charset="-128"/>
              </a:rPr>
            </a:br>
            <a:r>
              <a:rPr lang="en-US" sz="1400" kern="0" dirty="0">
                <a:ea typeface="Arial Unicode MS" pitchFamily="34" charset="-128"/>
                <a:cs typeface="Arial Unicode MS" pitchFamily="34" charset="-128"/>
              </a:rPr>
              <a:t>optimized for machine learning algorithms</a:t>
            </a:r>
          </a:p>
          <a:p>
            <a:pPr marL="180975" lvl="1" indent="-180975" fontAlgn="base">
              <a:spcBef>
                <a:spcPts val="600"/>
              </a:spcBef>
              <a:spcAft>
                <a:spcPct val="0"/>
              </a:spcAft>
              <a:buClr>
                <a:schemeClr val="accent1"/>
              </a:buClr>
              <a:buFont typeface="Wingdings" panose="05000000000000000000" pitchFamily="2" charset="2"/>
              <a:buChar char="§"/>
            </a:pPr>
            <a:r>
              <a:rPr lang="en-US" sz="1400" kern="0" dirty="0">
                <a:ea typeface="Arial Unicode MS" pitchFamily="34" charset="-128"/>
                <a:cs typeface="Arial Unicode MS" pitchFamily="34" charset="-128"/>
              </a:rPr>
              <a:t>Grow into new market segments by offering additional services</a:t>
            </a:r>
          </a:p>
        </p:txBody>
      </p:sp>
      <p:sp>
        <p:nvSpPr>
          <p:cNvPr id="259" name="TextBox 258">
            <a:extLst>
              <a:ext uri="{FF2B5EF4-FFF2-40B4-BE49-F238E27FC236}">
                <a16:creationId xmlns:a16="http://schemas.microsoft.com/office/drawing/2014/main" id="{D92BA7E7-D57E-9F4C-8EB2-892FE1D9F39A}"/>
              </a:ext>
            </a:extLst>
          </p:cNvPr>
          <p:cNvSpPr txBox="1"/>
          <p:nvPr/>
        </p:nvSpPr>
        <p:spPr>
          <a:xfrm>
            <a:off x="5055830" y="4939043"/>
            <a:ext cx="4643217" cy="1477328"/>
          </a:xfrm>
          <a:prstGeom prst="rect">
            <a:avLst/>
          </a:prstGeom>
          <a:noFill/>
        </p:spPr>
        <p:txBody>
          <a:bodyPr wrap="square" lIns="0" tIns="0" rIns="0" bIns="0" rtlCol="0">
            <a:spAutoFit/>
          </a:bodyPr>
          <a:lstStyle>
            <a:defPPr>
              <a:defRPr lang="de-DE"/>
            </a:defPPr>
            <a:lvl1pPr fontAlgn="base">
              <a:spcBef>
                <a:spcPts val="600"/>
              </a:spcBef>
              <a:spcAft>
                <a:spcPct val="0"/>
              </a:spcAft>
              <a:buClr>
                <a:srgbClr val="F0AB00"/>
              </a:buClr>
              <a:buSzPct val="80000"/>
              <a:defRPr sz="2000" b="1" kern="0">
                <a:ea typeface="Arial Unicode MS" pitchFamily="34" charset="-128"/>
                <a:cs typeface="Arial Unicode MS" pitchFamily="34" charset="-128"/>
              </a:defRPr>
            </a:lvl1pPr>
            <a:lvl2pPr marL="180975" lvl="1" indent="-180975" fontAlgn="base">
              <a:spcBef>
                <a:spcPts val="600"/>
              </a:spcBef>
              <a:spcAft>
                <a:spcPct val="0"/>
              </a:spcAft>
              <a:buClr>
                <a:schemeClr val="accent1"/>
              </a:buClr>
              <a:buFont typeface="Wingdings" panose="05000000000000000000" pitchFamily="2" charset="2"/>
              <a:buChar char="§"/>
              <a:defRPr sz="1800" kern="0">
                <a:ea typeface="Arial Unicode MS" pitchFamily="34" charset="-128"/>
                <a:cs typeface="Arial Unicode MS" pitchFamily="34" charset="-128"/>
              </a:defRPr>
            </a:lvl2pPr>
          </a:lstStyle>
          <a:p>
            <a:r>
              <a:rPr lang="en-US" sz="1600" dirty="0"/>
              <a:t>Goals:</a:t>
            </a:r>
          </a:p>
          <a:p>
            <a:pPr lvl="1"/>
            <a:r>
              <a:rPr lang="en-US" sz="1400" dirty="0"/>
              <a:t>Grow fast, grow globally</a:t>
            </a:r>
          </a:p>
          <a:p>
            <a:pPr lvl="1"/>
            <a:r>
              <a:rPr lang="en-US" sz="1400" dirty="0"/>
              <a:t>Fast and effective deployment of capital</a:t>
            </a:r>
            <a:br>
              <a:rPr lang="en-US" sz="1400" dirty="0"/>
            </a:br>
            <a:r>
              <a:rPr lang="en-US" sz="1400" dirty="0"/>
              <a:t>for business initiatives and research &amp; development projects to support massive growth as well as innovation and adaptability (sources of competitive advantage)</a:t>
            </a:r>
          </a:p>
        </p:txBody>
      </p:sp>
      <p:pic>
        <p:nvPicPr>
          <p:cNvPr id="260" name="Graphic 259">
            <a:extLst>
              <a:ext uri="{FF2B5EF4-FFF2-40B4-BE49-F238E27FC236}">
                <a16:creationId xmlns:a16="http://schemas.microsoft.com/office/drawing/2014/main" id="{BCA61310-7E1D-A549-A1E5-DAC0C6D3C88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5711" y="4721887"/>
            <a:ext cx="9765545" cy="100806"/>
          </a:xfrm>
          <a:prstGeom prst="rect">
            <a:avLst/>
          </a:prstGeom>
        </p:spPr>
      </p:pic>
      <p:sp>
        <p:nvSpPr>
          <p:cNvPr id="261" name="Title 2">
            <a:extLst>
              <a:ext uri="{FF2B5EF4-FFF2-40B4-BE49-F238E27FC236}">
                <a16:creationId xmlns:a16="http://schemas.microsoft.com/office/drawing/2014/main" id="{A5A6E22D-0D57-B645-8160-ECCC4C17F946}"/>
              </a:ext>
            </a:extLst>
          </p:cNvPr>
          <p:cNvSpPr>
            <a:spLocks noGrp="1"/>
          </p:cNvSpPr>
          <p:nvPr>
            <p:ph type="title"/>
          </p:nvPr>
        </p:nvSpPr>
        <p:spPr>
          <a:xfrm>
            <a:off x="415693" y="571200"/>
            <a:ext cx="9226440" cy="304699"/>
          </a:xfrm>
        </p:spPr>
        <p:txBody>
          <a:bodyPr/>
          <a:lstStyle/>
          <a:p>
            <a:r>
              <a:rPr lang="en-US" dirty="0"/>
              <a:t>Scenario used for sample work products</a:t>
            </a:r>
            <a:endParaRPr lang="en-DE" dirty="0"/>
          </a:p>
        </p:txBody>
      </p:sp>
      <p:sp>
        <p:nvSpPr>
          <p:cNvPr id="2" name="Rectangle 1">
            <a:extLst>
              <a:ext uri="{FF2B5EF4-FFF2-40B4-BE49-F238E27FC236}">
                <a16:creationId xmlns:a16="http://schemas.microsoft.com/office/drawing/2014/main" id="{28CAAA79-7B78-5345-BED0-3C1DEAA5E98C}"/>
              </a:ext>
            </a:extLst>
          </p:cNvPr>
          <p:cNvSpPr/>
          <p:nvPr/>
        </p:nvSpPr>
        <p:spPr>
          <a:xfrm>
            <a:off x="284077" y="1016843"/>
            <a:ext cx="9637179" cy="646331"/>
          </a:xfrm>
          <a:prstGeom prst="rect">
            <a:avLst/>
          </a:prstGeom>
        </p:spPr>
        <p:txBody>
          <a:bodyPr wrap="square">
            <a:spAutoFit/>
          </a:bodyPr>
          <a:lstStyle/>
          <a:p>
            <a:r>
              <a:rPr lang="en-US" sz="1200" dirty="0">
                <a:latin typeface="Calibri" panose="020F0502020204030204" pitchFamily="34" charset="0"/>
                <a:ea typeface="Calibri" panose="020F0502020204030204" pitchFamily="34" charset="0"/>
                <a:cs typeface="Times New Roman" panose="02020603050405020304" pitchFamily="18" charset="0"/>
              </a:rPr>
              <a:t>The samples provided for the Lean EA toolkit work products are based on a fictitious company named Rocket Chips Inc. The sample work products introduced in the following chapters assume a request of architecture work to improve the budget review and approval process for new R&amp;D initiatives and business development projects at Rocket Chips.</a:t>
            </a:r>
            <a:endParaRPr lang="en-DE"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8027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7">
            <a:extLst>
              <a:ext uri="{FF2B5EF4-FFF2-40B4-BE49-F238E27FC236}">
                <a16:creationId xmlns:a16="http://schemas.microsoft.com/office/drawing/2014/main" id="{8A7B15CE-38EA-7247-A2AE-B5DB73D8D66A}"/>
              </a:ext>
            </a:extLst>
          </p:cNvPr>
          <p:cNvSpPr txBox="1">
            <a:spLocks/>
          </p:cNvSpPr>
          <p:nvPr/>
        </p:nvSpPr>
        <p:spPr bwMode="gray">
          <a:xfrm>
            <a:off x="415692" y="362533"/>
            <a:ext cx="6127611" cy="923330"/>
          </a:xfrm>
          <a:prstGeom prst="rect">
            <a:avLst/>
          </a:prstGeom>
        </p:spPr>
        <p:txBody>
          <a:bodyPr vert="horz" wrap="square" lIns="0" tIns="0" rIns="0" bIns="0" rtlCol="0" anchor="t" anchorCtr="0">
            <a:spAutoFit/>
          </a:bodyPr>
          <a:lstStyle>
            <a:lvl1pPr algn="l" defTabSz="897843" rtl="0" eaLnBrk="1" latinLnBrk="0" hangingPunct="1">
              <a:spcBef>
                <a:spcPct val="0"/>
              </a:spcBef>
              <a:buNone/>
              <a:defRPr sz="1980" b="1" kern="1200" baseline="0">
                <a:solidFill>
                  <a:schemeClr val="tx1"/>
                </a:solidFill>
                <a:latin typeface="+mj-lt"/>
                <a:ea typeface="+mj-ea"/>
                <a:cs typeface="+mj-cs"/>
              </a:defRPr>
            </a:lvl1pPr>
          </a:lstStyle>
          <a:p>
            <a:r>
              <a:rPr lang="en-US" sz="3000" dirty="0"/>
              <a:t>Software Distribution Diagram</a:t>
            </a:r>
            <a:br>
              <a:rPr lang="en-US" sz="3000" dirty="0"/>
            </a:br>
            <a:r>
              <a:rPr lang="en-US" sz="3000" dirty="0">
                <a:solidFill>
                  <a:schemeClr val="accent1"/>
                </a:solidFill>
              </a:rPr>
              <a:t>Example</a:t>
            </a:r>
          </a:p>
        </p:txBody>
      </p:sp>
      <p:grpSp>
        <p:nvGrpSpPr>
          <p:cNvPr id="3" name="Group 2">
            <a:extLst>
              <a:ext uri="{FF2B5EF4-FFF2-40B4-BE49-F238E27FC236}">
                <a16:creationId xmlns:a16="http://schemas.microsoft.com/office/drawing/2014/main" id="{B3E89FAB-69AF-B14C-A56E-C7204BCC8889}"/>
              </a:ext>
            </a:extLst>
          </p:cNvPr>
          <p:cNvGrpSpPr/>
          <p:nvPr/>
        </p:nvGrpSpPr>
        <p:grpSpPr>
          <a:xfrm>
            <a:off x="415692" y="2476549"/>
            <a:ext cx="9361909" cy="4444437"/>
            <a:chOff x="504000" y="1275215"/>
            <a:chExt cx="10687378" cy="5073684"/>
          </a:xfrm>
        </p:grpSpPr>
        <p:sp>
          <p:nvSpPr>
            <p:cNvPr id="48" name="TextBox 15">
              <a:extLst>
                <a:ext uri="{FF2B5EF4-FFF2-40B4-BE49-F238E27FC236}">
                  <a16:creationId xmlns:a16="http://schemas.microsoft.com/office/drawing/2014/main" id="{E0B635CF-561A-FC48-81AE-B48D65095338}"/>
                </a:ext>
              </a:extLst>
            </p:cNvPr>
            <p:cNvSpPr txBox="1"/>
            <p:nvPr/>
          </p:nvSpPr>
          <p:spPr>
            <a:xfrm>
              <a:off x="504000" y="1275215"/>
              <a:ext cx="944169" cy="184666"/>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DE" sz="1200" b="1" kern="0" dirty="0">
                  <a:solidFill>
                    <a:schemeClr val="accent2"/>
                  </a:solidFill>
                  <a:ea typeface="Arial Unicode MS" pitchFamily="34" charset="-128"/>
                  <a:cs typeface="Arial Unicode MS" pitchFamily="34" charset="-128"/>
                </a:rPr>
                <a:t>Public Cloud</a:t>
              </a:r>
            </a:p>
          </p:txBody>
        </p:sp>
        <p:sp>
          <p:nvSpPr>
            <p:cNvPr id="49" name="TextBox 16">
              <a:extLst>
                <a:ext uri="{FF2B5EF4-FFF2-40B4-BE49-F238E27FC236}">
                  <a16:creationId xmlns:a16="http://schemas.microsoft.com/office/drawing/2014/main" id="{53E1E1AD-0B98-BE42-8CF6-A9E8239E8802}"/>
                </a:ext>
              </a:extLst>
            </p:cNvPr>
            <p:cNvSpPr txBox="1"/>
            <p:nvPr/>
          </p:nvSpPr>
          <p:spPr>
            <a:xfrm>
              <a:off x="8009494" y="1275215"/>
              <a:ext cx="862416" cy="184666"/>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DE" sz="1200" b="1" kern="0" dirty="0">
                  <a:solidFill>
                    <a:schemeClr val="accent2"/>
                  </a:solidFill>
                  <a:ea typeface="Arial Unicode MS" pitchFamily="34" charset="-128"/>
                  <a:cs typeface="Arial Unicode MS" pitchFamily="34" charset="-128"/>
                </a:rPr>
                <a:t>On</a:t>
              </a:r>
              <a:r>
                <a:rPr lang="de-DE" sz="1200" b="1" kern="0" dirty="0">
                  <a:solidFill>
                    <a:schemeClr val="accent2"/>
                  </a:solidFill>
                  <a:ea typeface="Arial Unicode MS" pitchFamily="34" charset="-128"/>
                  <a:cs typeface="Arial Unicode MS" pitchFamily="34" charset="-128"/>
                </a:rPr>
                <a:t>-</a:t>
              </a:r>
              <a:r>
                <a:rPr lang="en-DE" sz="1200" b="1" kern="0" dirty="0">
                  <a:solidFill>
                    <a:schemeClr val="accent2"/>
                  </a:solidFill>
                  <a:ea typeface="Arial Unicode MS" pitchFamily="34" charset="-128"/>
                  <a:cs typeface="Arial Unicode MS" pitchFamily="34" charset="-128"/>
                </a:rPr>
                <a:t>Premise</a:t>
              </a:r>
            </a:p>
          </p:txBody>
        </p:sp>
        <p:sp>
          <p:nvSpPr>
            <p:cNvPr id="50" name="Rechteck 9">
              <a:extLst>
                <a:ext uri="{FF2B5EF4-FFF2-40B4-BE49-F238E27FC236}">
                  <a16:creationId xmlns:a16="http://schemas.microsoft.com/office/drawing/2014/main" id="{5E9F6E86-BEEA-474F-86CB-27DEE2E7E783}"/>
                </a:ext>
              </a:extLst>
            </p:cNvPr>
            <p:cNvSpPr/>
            <p:nvPr/>
          </p:nvSpPr>
          <p:spPr>
            <a:xfrm>
              <a:off x="8009495" y="1628775"/>
              <a:ext cx="3181883" cy="3046130"/>
            </a:xfrm>
            <a:prstGeom prst="rect">
              <a:avLst/>
            </a:prstGeom>
            <a:noFill/>
            <a:ln w="19050" cap="rnd">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0" rtlCol="0" anchor="t" anchorCtr="0"/>
            <a:lstStyle/>
            <a:p>
              <a:pPr fontAlgn="base">
                <a:spcBef>
                  <a:spcPts val="600"/>
                </a:spcBef>
                <a:spcAft>
                  <a:spcPct val="0"/>
                </a:spcAft>
                <a:buClr>
                  <a:srgbClr val="F0AB00"/>
                </a:buClr>
                <a:buSzPct val="80000"/>
              </a:pPr>
              <a:r>
                <a:rPr lang="en-US" sz="1100" b="1" kern="0" dirty="0">
                  <a:solidFill>
                    <a:schemeClr val="tx1">
                      <a:lumMod val="65000"/>
                      <a:lumOff val="35000"/>
                    </a:schemeClr>
                  </a:solidFill>
                  <a:latin typeface="+mj-lt"/>
                  <a:ea typeface="BentonSans Bold" charset="0"/>
                  <a:cs typeface="BentonSans Bold" charset="0"/>
                </a:rPr>
                <a:t>Rocket Chips Data Center</a:t>
              </a:r>
            </a:p>
            <a:p>
              <a:pPr fontAlgn="base">
                <a:spcBef>
                  <a:spcPts val="600"/>
                </a:spcBef>
                <a:spcAft>
                  <a:spcPct val="0"/>
                </a:spcAft>
                <a:buClr>
                  <a:srgbClr val="F0AB00"/>
                </a:buClr>
                <a:buSzPct val="80000"/>
              </a:pPr>
              <a:r>
                <a:rPr lang="en-US" sz="1100" b="1" kern="0" dirty="0">
                  <a:solidFill>
                    <a:schemeClr val="tx1">
                      <a:lumMod val="65000"/>
                      <a:lumOff val="35000"/>
                    </a:schemeClr>
                  </a:solidFill>
                  <a:latin typeface="+mj-lt"/>
                  <a:ea typeface="BentonSans Bold" charset="0"/>
                  <a:cs typeface="BentonSans Bold" charset="0"/>
                </a:rPr>
                <a:t> </a:t>
              </a:r>
              <a:endParaRPr lang="en-US" sz="1100" kern="0" dirty="0">
                <a:solidFill>
                  <a:schemeClr val="tx1">
                    <a:lumMod val="65000"/>
                    <a:lumOff val="35000"/>
                  </a:schemeClr>
                </a:solidFill>
                <a:latin typeface="+mj-lt"/>
                <a:ea typeface="BentonSans Regular" charset="0"/>
                <a:cs typeface="BentonSans Regular" charset="0"/>
              </a:endParaRPr>
            </a:p>
          </p:txBody>
        </p:sp>
        <p:sp>
          <p:nvSpPr>
            <p:cNvPr id="51" name="Rechteck 9">
              <a:extLst>
                <a:ext uri="{FF2B5EF4-FFF2-40B4-BE49-F238E27FC236}">
                  <a16:creationId xmlns:a16="http://schemas.microsoft.com/office/drawing/2014/main" id="{4334C16E-5D07-5444-8F68-F769530AEAB1}"/>
                </a:ext>
              </a:extLst>
            </p:cNvPr>
            <p:cNvSpPr/>
            <p:nvPr/>
          </p:nvSpPr>
          <p:spPr>
            <a:xfrm>
              <a:off x="9667813" y="2522590"/>
              <a:ext cx="1428040" cy="654292"/>
            </a:xfrm>
            <a:prstGeom prst="rect">
              <a:avLst/>
            </a:prstGeom>
            <a:noFill/>
            <a:ln w="19050" cap="rnd">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r>
                <a:rPr lang="en-US" sz="1100" b="1" dirty="0">
                  <a:solidFill>
                    <a:schemeClr val="tx1">
                      <a:lumMod val="65000"/>
                      <a:lumOff val="35000"/>
                    </a:schemeClr>
                  </a:solidFill>
                </a:rPr>
                <a:t>SAP S/4HANA</a:t>
              </a:r>
              <a:br>
                <a:rPr lang="en-US" sz="1100" b="1" dirty="0">
                  <a:solidFill>
                    <a:schemeClr val="tx1">
                      <a:lumMod val="65000"/>
                      <a:lumOff val="35000"/>
                    </a:schemeClr>
                  </a:solidFill>
                </a:rPr>
              </a:br>
              <a:endParaRPr lang="en-US" sz="1050" dirty="0">
                <a:solidFill>
                  <a:schemeClr val="tx1">
                    <a:lumMod val="65000"/>
                    <a:lumOff val="35000"/>
                  </a:schemeClr>
                </a:solidFill>
              </a:endParaRPr>
            </a:p>
          </p:txBody>
        </p:sp>
        <p:sp>
          <p:nvSpPr>
            <p:cNvPr id="52" name="Rechteck 9">
              <a:extLst>
                <a:ext uri="{FF2B5EF4-FFF2-40B4-BE49-F238E27FC236}">
                  <a16:creationId xmlns:a16="http://schemas.microsoft.com/office/drawing/2014/main" id="{E6D1BBD5-68B2-0E41-93C6-BFAD9CA8D704}"/>
                </a:ext>
              </a:extLst>
            </p:cNvPr>
            <p:cNvSpPr/>
            <p:nvPr/>
          </p:nvSpPr>
          <p:spPr>
            <a:xfrm>
              <a:off x="9667813" y="3758148"/>
              <a:ext cx="1428040" cy="654292"/>
            </a:xfrm>
            <a:prstGeom prst="rect">
              <a:avLst/>
            </a:prstGeom>
            <a:noFill/>
            <a:ln w="19050" cap="rnd">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r>
                <a:rPr lang="en-US" sz="1100" b="1" dirty="0">
                  <a:solidFill>
                    <a:schemeClr val="tx1">
                      <a:lumMod val="65000"/>
                      <a:lumOff val="35000"/>
                    </a:schemeClr>
                  </a:solidFill>
                </a:rPr>
                <a:t>SAP BW/4HANA</a:t>
              </a:r>
              <a:br>
                <a:rPr lang="en-US" sz="1100" b="1" dirty="0">
                  <a:solidFill>
                    <a:schemeClr val="tx1">
                      <a:lumMod val="65000"/>
                      <a:lumOff val="35000"/>
                    </a:schemeClr>
                  </a:solidFill>
                </a:rPr>
              </a:br>
              <a:endParaRPr lang="en-US" sz="1050" dirty="0">
                <a:solidFill>
                  <a:schemeClr val="tx1">
                    <a:lumMod val="65000"/>
                    <a:lumOff val="35000"/>
                  </a:schemeClr>
                </a:solidFill>
              </a:endParaRPr>
            </a:p>
          </p:txBody>
        </p:sp>
        <p:cxnSp>
          <p:nvCxnSpPr>
            <p:cNvPr id="53" name="Elbow Connector 37">
              <a:extLst>
                <a:ext uri="{FF2B5EF4-FFF2-40B4-BE49-F238E27FC236}">
                  <a16:creationId xmlns:a16="http://schemas.microsoft.com/office/drawing/2014/main" id="{360BA8E7-7FCC-C042-85CF-EEBB38B4335E}"/>
                </a:ext>
              </a:extLst>
            </p:cNvPr>
            <p:cNvCxnSpPr>
              <a:cxnSpLocks/>
              <a:stCxn id="62" idx="1"/>
              <a:endCxn id="55" idx="3"/>
            </p:cNvCxnSpPr>
            <p:nvPr/>
          </p:nvCxnSpPr>
          <p:spPr>
            <a:xfrm rot="10800000" flipV="1">
              <a:off x="6878881" y="2849735"/>
              <a:ext cx="1404891" cy="1117676"/>
            </a:xfrm>
            <a:prstGeom prst="bentConnector3">
              <a:avLst>
                <a:gd name="adj1" fmla="val 50000"/>
              </a:avLst>
            </a:prstGeom>
            <a:ln w="19050">
              <a:solidFill>
                <a:schemeClr val="accent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54" name="Rechteck 9">
              <a:extLst>
                <a:ext uri="{FF2B5EF4-FFF2-40B4-BE49-F238E27FC236}">
                  <a16:creationId xmlns:a16="http://schemas.microsoft.com/office/drawing/2014/main" id="{BF050C78-FC02-C447-A35E-5C52BA1FBAFA}"/>
                </a:ext>
              </a:extLst>
            </p:cNvPr>
            <p:cNvSpPr/>
            <p:nvPr/>
          </p:nvSpPr>
          <p:spPr>
            <a:xfrm>
              <a:off x="516032" y="1628775"/>
              <a:ext cx="6498379" cy="4717412"/>
            </a:xfrm>
            <a:prstGeom prst="rect">
              <a:avLst/>
            </a:prstGeom>
            <a:noFill/>
            <a:ln w="19050" cap="rnd">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0" rtlCol="0" anchor="t" anchorCtr="0"/>
            <a:lstStyle/>
            <a:p>
              <a:pPr fontAlgn="base">
                <a:spcBef>
                  <a:spcPts val="600"/>
                </a:spcBef>
                <a:spcAft>
                  <a:spcPct val="0"/>
                </a:spcAft>
                <a:buClr>
                  <a:srgbClr val="F0AB00"/>
                </a:buClr>
                <a:buSzPct val="80000"/>
              </a:pPr>
              <a:r>
                <a:rPr lang="en-US" sz="1100" b="1" kern="0" dirty="0">
                  <a:solidFill>
                    <a:schemeClr val="tx1">
                      <a:lumMod val="65000"/>
                      <a:lumOff val="35000"/>
                    </a:schemeClr>
                  </a:solidFill>
                  <a:latin typeface="+mj-lt"/>
                  <a:ea typeface="BentonSans Bold" charset="0"/>
                  <a:cs typeface="BentonSans Bold" charset="0"/>
                </a:rPr>
                <a:t>SAP Business Technology Platform</a:t>
              </a:r>
            </a:p>
            <a:p>
              <a:pPr fontAlgn="base">
                <a:spcBef>
                  <a:spcPts val="600"/>
                </a:spcBef>
                <a:spcAft>
                  <a:spcPct val="0"/>
                </a:spcAft>
                <a:buClr>
                  <a:srgbClr val="F0AB00"/>
                </a:buClr>
                <a:buSzPct val="80000"/>
              </a:pPr>
              <a:r>
                <a:rPr lang="en-US" sz="1100" b="1" kern="0" dirty="0">
                  <a:solidFill>
                    <a:schemeClr val="tx1">
                      <a:lumMod val="65000"/>
                      <a:lumOff val="35000"/>
                    </a:schemeClr>
                  </a:solidFill>
                  <a:latin typeface="+mj-lt"/>
                  <a:ea typeface="BentonSans Bold" charset="0"/>
                  <a:cs typeface="BentonSans Bold" charset="0"/>
                </a:rPr>
                <a:t> </a:t>
              </a:r>
              <a:endParaRPr lang="en-US" sz="1100" kern="0" dirty="0">
                <a:solidFill>
                  <a:schemeClr val="tx1">
                    <a:lumMod val="65000"/>
                    <a:lumOff val="35000"/>
                  </a:schemeClr>
                </a:solidFill>
                <a:latin typeface="+mj-lt"/>
                <a:ea typeface="BentonSans Regular" charset="0"/>
                <a:cs typeface="BentonSans Regular" charset="0"/>
              </a:endParaRPr>
            </a:p>
          </p:txBody>
        </p:sp>
        <p:sp>
          <p:nvSpPr>
            <p:cNvPr id="55" name="Rechteck 9">
              <a:extLst>
                <a:ext uri="{FF2B5EF4-FFF2-40B4-BE49-F238E27FC236}">
                  <a16:creationId xmlns:a16="http://schemas.microsoft.com/office/drawing/2014/main" id="{1DA4A76D-8194-784D-BC72-9AB49D599365}"/>
                </a:ext>
              </a:extLst>
            </p:cNvPr>
            <p:cNvSpPr/>
            <p:nvPr/>
          </p:nvSpPr>
          <p:spPr>
            <a:xfrm>
              <a:off x="671748" y="2123957"/>
              <a:ext cx="6207132" cy="3686908"/>
            </a:xfrm>
            <a:prstGeom prst="rect">
              <a:avLst/>
            </a:prstGeom>
            <a:noFill/>
            <a:ln w="19050" cap="rnd">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pPr fontAlgn="base">
                <a:spcBef>
                  <a:spcPct val="50000"/>
                </a:spcBef>
                <a:spcAft>
                  <a:spcPct val="0"/>
                </a:spcAft>
                <a:buClr>
                  <a:srgbClr val="F0AB00"/>
                </a:buClr>
                <a:buSzPct val="80000"/>
              </a:pPr>
              <a:r>
                <a:rPr lang="en-DE" sz="1100" b="1" kern="0" dirty="0">
                  <a:solidFill>
                    <a:schemeClr val="accent4">
                      <a:lumMod val="75000"/>
                    </a:schemeClr>
                  </a:solidFill>
                </a:rPr>
                <a:t>Budget Request &amp; Approval Solution</a:t>
              </a:r>
            </a:p>
          </p:txBody>
        </p:sp>
        <p:sp>
          <p:nvSpPr>
            <p:cNvPr id="56" name="Rechteck 9">
              <a:extLst>
                <a:ext uri="{FF2B5EF4-FFF2-40B4-BE49-F238E27FC236}">
                  <a16:creationId xmlns:a16="http://schemas.microsoft.com/office/drawing/2014/main" id="{C149264F-E06D-EC44-8752-FF5D0F82EAF6}"/>
                </a:ext>
              </a:extLst>
            </p:cNvPr>
            <p:cNvSpPr/>
            <p:nvPr/>
          </p:nvSpPr>
          <p:spPr>
            <a:xfrm>
              <a:off x="3830014" y="4109101"/>
              <a:ext cx="2913899" cy="654292"/>
            </a:xfrm>
            <a:prstGeom prst="rect">
              <a:avLst/>
            </a:prstGeom>
            <a:noFill/>
            <a:ln w="19050" cap="rnd">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r>
                <a:rPr lang="en-US" sz="1100" b="1" dirty="0">
                  <a:solidFill>
                    <a:schemeClr val="tx1">
                      <a:lumMod val="65000"/>
                      <a:lumOff val="35000"/>
                    </a:schemeClr>
                  </a:solidFill>
                </a:rPr>
                <a:t>Workflow Management/ Rules</a:t>
              </a:r>
              <a:br>
                <a:rPr lang="en-US" sz="1100" b="1" dirty="0">
                  <a:solidFill>
                    <a:schemeClr val="tx1">
                      <a:lumMod val="65000"/>
                      <a:lumOff val="35000"/>
                    </a:schemeClr>
                  </a:solidFill>
                </a:rPr>
              </a:br>
              <a:r>
                <a:rPr lang="en-US" sz="1050" dirty="0">
                  <a:solidFill>
                    <a:schemeClr val="tx1">
                      <a:lumMod val="65000"/>
                      <a:lumOff val="35000"/>
                    </a:schemeClr>
                  </a:solidFill>
                </a:rPr>
                <a:t>for implementing corporate policies for budget approval</a:t>
              </a:r>
            </a:p>
          </p:txBody>
        </p:sp>
        <p:sp>
          <p:nvSpPr>
            <p:cNvPr id="57" name="Rechteck 9">
              <a:extLst>
                <a:ext uri="{FF2B5EF4-FFF2-40B4-BE49-F238E27FC236}">
                  <a16:creationId xmlns:a16="http://schemas.microsoft.com/office/drawing/2014/main" id="{C0C45235-1614-7345-A8B9-254052E8012D}"/>
                </a:ext>
              </a:extLst>
            </p:cNvPr>
            <p:cNvSpPr/>
            <p:nvPr/>
          </p:nvSpPr>
          <p:spPr>
            <a:xfrm>
              <a:off x="3830014" y="3332158"/>
              <a:ext cx="2913899" cy="654292"/>
            </a:xfrm>
            <a:prstGeom prst="rect">
              <a:avLst/>
            </a:prstGeom>
            <a:noFill/>
            <a:ln w="19050" cap="rnd">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r>
                <a:rPr lang="en-US" sz="1100" b="1" dirty="0">
                  <a:solidFill>
                    <a:schemeClr val="tx1">
                      <a:lumMod val="65000"/>
                      <a:lumOff val="35000"/>
                    </a:schemeClr>
                  </a:solidFill>
                </a:rPr>
                <a:t>Cloud Foundry Service</a:t>
              </a:r>
              <a:br>
                <a:rPr lang="en-US" sz="1100" b="1" dirty="0">
                  <a:solidFill>
                    <a:schemeClr val="tx1">
                      <a:lumMod val="65000"/>
                      <a:lumOff val="35000"/>
                    </a:schemeClr>
                  </a:solidFill>
                </a:rPr>
              </a:br>
              <a:r>
                <a:rPr lang="en-US" sz="1050" dirty="0">
                  <a:solidFill>
                    <a:schemeClr val="tx1">
                      <a:lumMod val="65000"/>
                      <a:lumOff val="35000"/>
                    </a:schemeClr>
                  </a:solidFill>
                </a:rPr>
                <a:t>for deploying “Review &amp; Approval” App. and “Request &amp; Status” App.</a:t>
              </a:r>
            </a:p>
          </p:txBody>
        </p:sp>
        <p:sp>
          <p:nvSpPr>
            <p:cNvPr id="58" name="Rechteck 9">
              <a:extLst>
                <a:ext uri="{FF2B5EF4-FFF2-40B4-BE49-F238E27FC236}">
                  <a16:creationId xmlns:a16="http://schemas.microsoft.com/office/drawing/2014/main" id="{485FD971-098E-EB46-A8F7-812ED2D9528C}"/>
                </a:ext>
              </a:extLst>
            </p:cNvPr>
            <p:cNvSpPr/>
            <p:nvPr/>
          </p:nvSpPr>
          <p:spPr>
            <a:xfrm>
              <a:off x="796962" y="4112643"/>
              <a:ext cx="2913899" cy="654292"/>
            </a:xfrm>
            <a:prstGeom prst="rect">
              <a:avLst/>
            </a:prstGeom>
            <a:noFill/>
            <a:ln w="19050" cap="rnd">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r>
                <a:rPr lang="en-US" sz="1100" b="1" dirty="0">
                  <a:solidFill>
                    <a:schemeClr val="tx1">
                      <a:lumMod val="65000"/>
                      <a:lumOff val="35000"/>
                    </a:schemeClr>
                  </a:solidFill>
                </a:rPr>
                <a:t>SAP HANA Service</a:t>
              </a:r>
              <a:br>
                <a:rPr lang="en-US" sz="1100" b="1" dirty="0">
                  <a:solidFill>
                    <a:schemeClr val="tx1">
                      <a:lumMod val="65000"/>
                      <a:lumOff val="35000"/>
                    </a:schemeClr>
                  </a:solidFill>
                </a:rPr>
              </a:br>
              <a:r>
                <a:rPr lang="en-US" sz="1050" dirty="0">
                  <a:solidFill>
                    <a:schemeClr val="tx1">
                      <a:lumMod val="65000"/>
                      <a:lumOff val="35000"/>
                    </a:schemeClr>
                  </a:solidFill>
                </a:rPr>
                <a:t>for storing request, review and approval data</a:t>
              </a:r>
            </a:p>
          </p:txBody>
        </p:sp>
        <p:sp>
          <p:nvSpPr>
            <p:cNvPr id="59" name="Rechteck 9">
              <a:extLst>
                <a:ext uri="{FF2B5EF4-FFF2-40B4-BE49-F238E27FC236}">
                  <a16:creationId xmlns:a16="http://schemas.microsoft.com/office/drawing/2014/main" id="{9A8BBAF4-3B21-C24C-A506-0B78EFDCD19D}"/>
                </a:ext>
              </a:extLst>
            </p:cNvPr>
            <p:cNvSpPr/>
            <p:nvPr/>
          </p:nvSpPr>
          <p:spPr>
            <a:xfrm>
              <a:off x="796962" y="3324156"/>
              <a:ext cx="2913899" cy="654292"/>
            </a:xfrm>
            <a:prstGeom prst="rect">
              <a:avLst/>
            </a:prstGeom>
            <a:noFill/>
            <a:ln w="19050" cap="rnd">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r>
                <a:rPr lang="en-US" sz="1100" b="1" dirty="0">
                  <a:solidFill>
                    <a:schemeClr val="tx1">
                      <a:lumMod val="65000"/>
                      <a:lumOff val="35000"/>
                    </a:schemeClr>
                  </a:solidFill>
                </a:rPr>
                <a:t>SAP Analytics Cloud Embedded</a:t>
              </a:r>
              <a:br>
                <a:rPr lang="en-US" sz="1100" b="1" dirty="0">
                  <a:solidFill>
                    <a:schemeClr val="tx1">
                      <a:lumMod val="65000"/>
                      <a:lumOff val="35000"/>
                    </a:schemeClr>
                  </a:solidFill>
                </a:rPr>
              </a:br>
              <a:r>
                <a:rPr lang="en-US" sz="1050" dirty="0">
                  <a:solidFill>
                    <a:schemeClr val="tx1">
                      <a:lumMod val="65000"/>
                      <a:lumOff val="35000"/>
                    </a:schemeClr>
                  </a:solidFill>
                </a:rPr>
                <a:t>realizes data-driven insights and decision making on budget approval.</a:t>
              </a:r>
            </a:p>
          </p:txBody>
        </p:sp>
        <p:sp>
          <p:nvSpPr>
            <p:cNvPr id="60" name="Rechteck 9">
              <a:extLst>
                <a:ext uri="{FF2B5EF4-FFF2-40B4-BE49-F238E27FC236}">
                  <a16:creationId xmlns:a16="http://schemas.microsoft.com/office/drawing/2014/main" id="{042DBA05-A90D-0148-9FF3-F23250CF5828}"/>
                </a:ext>
              </a:extLst>
            </p:cNvPr>
            <p:cNvSpPr/>
            <p:nvPr/>
          </p:nvSpPr>
          <p:spPr>
            <a:xfrm>
              <a:off x="796962" y="2535669"/>
              <a:ext cx="2913899" cy="654292"/>
            </a:xfrm>
            <a:prstGeom prst="rect">
              <a:avLst/>
            </a:prstGeom>
            <a:noFill/>
            <a:ln w="19050">
              <a:solidFill>
                <a:schemeClr val="accent4">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nchorCtr="0"/>
            <a:lstStyle/>
            <a:p>
              <a:r>
                <a:rPr lang="en-US" sz="1100" b="1" dirty="0">
                  <a:solidFill>
                    <a:schemeClr val="accent4">
                      <a:lumMod val="75000"/>
                    </a:schemeClr>
                  </a:solidFill>
                  <a:latin typeface="Arial" charset="0"/>
                  <a:ea typeface="Arial" charset="0"/>
                  <a:cs typeface="Arial" charset="0"/>
                </a:rPr>
                <a:t>Review &amp; Approve Application</a:t>
              </a:r>
              <a:br>
                <a:rPr lang="en-US" sz="1100" b="1" dirty="0">
                  <a:solidFill>
                    <a:schemeClr val="accent4">
                      <a:lumMod val="75000"/>
                    </a:schemeClr>
                  </a:solidFill>
                  <a:latin typeface="Arial" charset="0"/>
                  <a:ea typeface="Arial" charset="0"/>
                  <a:cs typeface="Arial" charset="0"/>
                </a:rPr>
              </a:br>
              <a:r>
                <a:rPr lang="en-US" sz="1050" dirty="0">
                  <a:solidFill>
                    <a:schemeClr val="accent4">
                      <a:lumMod val="75000"/>
                    </a:schemeClr>
                  </a:solidFill>
                  <a:latin typeface="Arial" charset="0"/>
                  <a:ea typeface="Arial" charset="0"/>
                  <a:cs typeface="Arial" charset="0"/>
                </a:rPr>
                <a:t>Custom Development</a:t>
              </a:r>
            </a:p>
          </p:txBody>
        </p:sp>
        <p:sp>
          <p:nvSpPr>
            <p:cNvPr id="61" name="Rechteck 9">
              <a:extLst>
                <a:ext uri="{FF2B5EF4-FFF2-40B4-BE49-F238E27FC236}">
                  <a16:creationId xmlns:a16="http://schemas.microsoft.com/office/drawing/2014/main" id="{2543E7BB-BC47-4F40-BD33-7E5B366FE0D0}"/>
                </a:ext>
              </a:extLst>
            </p:cNvPr>
            <p:cNvSpPr/>
            <p:nvPr/>
          </p:nvSpPr>
          <p:spPr>
            <a:xfrm>
              <a:off x="3830014" y="2535669"/>
              <a:ext cx="2913899" cy="654292"/>
            </a:xfrm>
            <a:prstGeom prst="rect">
              <a:avLst/>
            </a:prstGeom>
            <a:noFill/>
            <a:ln w="19050">
              <a:solidFill>
                <a:schemeClr val="accent4">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nchorCtr="0"/>
            <a:lstStyle/>
            <a:p>
              <a:r>
                <a:rPr lang="en-US" sz="1100" b="1" dirty="0">
                  <a:solidFill>
                    <a:schemeClr val="accent4">
                      <a:lumMod val="75000"/>
                    </a:schemeClr>
                  </a:solidFill>
                  <a:latin typeface="Arial" charset="0"/>
                  <a:ea typeface="Arial" charset="0"/>
                  <a:cs typeface="Arial" charset="0"/>
                </a:rPr>
                <a:t>Request &amp; Status Application</a:t>
              </a:r>
              <a:br>
                <a:rPr lang="en-US" sz="1100" b="1" dirty="0">
                  <a:solidFill>
                    <a:schemeClr val="accent4">
                      <a:lumMod val="75000"/>
                    </a:schemeClr>
                  </a:solidFill>
                  <a:latin typeface="Arial" charset="0"/>
                  <a:ea typeface="Arial" charset="0"/>
                  <a:cs typeface="Arial" charset="0"/>
                </a:rPr>
              </a:br>
              <a:r>
                <a:rPr lang="en-US" sz="1050" dirty="0">
                  <a:solidFill>
                    <a:schemeClr val="accent4">
                      <a:lumMod val="75000"/>
                    </a:schemeClr>
                  </a:solidFill>
                  <a:latin typeface="Arial" charset="0"/>
                  <a:ea typeface="Arial" charset="0"/>
                  <a:cs typeface="Arial" charset="0"/>
                </a:rPr>
                <a:t>Custom Development</a:t>
              </a:r>
            </a:p>
          </p:txBody>
        </p:sp>
        <p:sp>
          <p:nvSpPr>
            <p:cNvPr id="62" name="Rechteck 9">
              <a:extLst>
                <a:ext uri="{FF2B5EF4-FFF2-40B4-BE49-F238E27FC236}">
                  <a16:creationId xmlns:a16="http://schemas.microsoft.com/office/drawing/2014/main" id="{A8AB2159-AE9D-3645-8DA2-0A1CAD14AFCF}"/>
                </a:ext>
              </a:extLst>
            </p:cNvPr>
            <p:cNvSpPr/>
            <p:nvPr/>
          </p:nvSpPr>
          <p:spPr>
            <a:xfrm>
              <a:off x="8283771" y="2522589"/>
              <a:ext cx="1105072" cy="654292"/>
            </a:xfrm>
            <a:prstGeom prst="rect">
              <a:avLst/>
            </a:prstGeom>
            <a:noFill/>
            <a:ln w="19050" cap="rnd">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r>
                <a:rPr lang="en-US" sz="1100" b="1" dirty="0">
                  <a:solidFill>
                    <a:schemeClr val="tx1">
                      <a:lumMod val="65000"/>
                      <a:lumOff val="35000"/>
                    </a:schemeClr>
                  </a:solidFill>
                </a:rPr>
                <a:t>Cloud Connector</a:t>
              </a:r>
              <a:endParaRPr lang="en-US" sz="1100" dirty="0">
                <a:solidFill>
                  <a:schemeClr val="tx1">
                    <a:lumMod val="65000"/>
                    <a:lumOff val="35000"/>
                  </a:schemeClr>
                </a:solidFill>
              </a:endParaRPr>
            </a:p>
          </p:txBody>
        </p:sp>
        <p:cxnSp>
          <p:nvCxnSpPr>
            <p:cNvPr id="63" name="Straight Arrow Connector 48">
              <a:extLst>
                <a:ext uri="{FF2B5EF4-FFF2-40B4-BE49-F238E27FC236}">
                  <a16:creationId xmlns:a16="http://schemas.microsoft.com/office/drawing/2014/main" id="{2970D79A-4967-F248-A77F-DAE1A7B6ABB7}"/>
                </a:ext>
              </a:extLst>
            </p:cNvPr>
            <p:cNvCxnSpPr>
              <a:cxnSpLocks/>
              <a:stCxn id="51" idx="1"/>
              <a:endCxn id="62" idx="3"/>
            </p:cNvCxnSpPr>
            <p:nvPr/>
          </p:nvCxnSpPr>
          <p:spPr>
            <a:xfrm flipH="1">
              <a:off x="9388843" y="2849736"/>
              <a:ext cx="278969" cy="0"/>
            </a:xfrm>
            <a:prstGeom prst="straightConnector1">
              <a:avLst/>
            </a:prstGeom>
            <a:ln w="19050">
              <a:solidFill>
                <a:schemeClr val="accent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64" name="Rechteck 64">
              <a:extLst>
                <a:ext uri="{FF2B5EF4-FFF2-40B4-BE49-F238E27FC236}">
                  <a16:creationId xmlns:a16="http://schemas.microsoft.com/office/drawing/2014/main" id="{B6FC2C63-A67C-0347-A1A3-9627B3176CE6}"/>
                </a:ext>
              </a:extLst>
            </p:cNvPr>
            <p:cNvSpPr/>
            <p:nvPr/>
          </p:nvSpPr>
          <p:spPr bwMode="gray">
            <a:xfrm>
              <a:off x="7375471" y="5272830"/>
              <a:ext cx="3720381" cy="1076069"/>
            </a:xfrm>
            <a:prstGeom prst="rect">
              <a:avLst/>
            </a:prstGeom>
            <a:solidFill>
              <a:schemeClr val="bg1">
                <a:lumMod val="9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400" b="0" i="0" u="none" strike="noStrike" kern="0" cap="none" spc="0" normalizeH="0" baseline="0" noProof="0" dirty="0" err="1">
                <a:ln>
                  <a:noFill/>
                </a:ln>
                <a:effectLst/>
                <a:uLnTx/>
                <a:uFillTx/>
                <a:ea typeface="Arial Unicode MS" pitchFamily="34" charset="-128"/>
                <a:cs typeface="Arial Unicode MS" pitchFamily="34" charset="-128"/>
              </a:endParaRPr>
            </a:p>
          </p:txBody>
        </p:sp>
        <p:cxnSp>
          <p:nvCxnSpPr>
            <p:cNvPr id="65" name="Straight Arrow Connector 76">
              <a:extLst>
                <a:ext uri="{FF2B5EF4-FFF2-40B4-BE49-F238E27FC236}">
                  <a16:creationId xmlns:a16="http://schemas.microsoft.com/office/drawing/2014/main" id="{49DA8C52-F235-4041-B71C-8E1B04B08C37}"/>
                </a:ext>
              </a:extLst>
            </p:cNvPr>
            <p:cNvCxnSpPr/>
            <p:nvPr/>
          </p:nvCxnSpPr>
          <p:spPr>
            <a:xfrm>
              <a:off x="10263075" y="5707130"/>
              <a:ext cx="504000" cy="0"/>
            </a:xfrm>
            <a:prstGeom prst="straightConnector1">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6" name="Straight Arrow Connector 81">
              <a:extLst>
                <a:ext uri="{FF2B5EF4-FFF2-40B4-BE49-F238E27FC236}">
                  <a16:creationId xmlns:a16="http://schemas.microsoft.com/office/drawing/2014/main" id="{D5F210CF-AC69-7D4C-A67E-63D5F85ED958}"/>
                </a:ext>
              </a:extLst>
            </p:cNvPr>
            <p:cNvCxnSpPr>
              <a:cxnSpLocks/>
            </p:cNvCxnSpPr>
            <p:nvPr/>
          </p:nvCxnSpPr>
          <p:spPr>
            <a:xfrm flipH="1">
              <a:off x="10263075" y="5986495"/>
              <a:ext cx="504000" cy="0"/>
            </a:xfrm>
            <a:prstGeom prst="straightConnector1">
              <a:avLst/>
            </a:prstGeom>
            <a:ln w="19050" cap="rnd" cmpd="sng">
              <a:solidFill>
                <a:schemeClr val="tx1">
                  <a:lumMod val="65000"/>
                  <a:lumOff val="35000"/>
                </a:schemeClr>
              </a:solidFill>
              <a:prstDash val="sys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7" name="Rectangle 88">
              <a:extLst>
                <a:ext uri="{FF2B5EF4-FFF2-40B4-BE49-F238E27FC236}">
                  <a16:creationId xmlns:a16="http://schemas.microsoft.com/office/drawing/2014/main" id="{5F8B09D7-E830-7040-8E92-85C6DABC5DD6}"/>
                </a:ext>
              </a:extLst>
            </p:cNvPr>
            <p:cNvSpPr/>
            <p:nvPr/>
          </p:nvSpPr>
          <p:spPr>
            <a:xfrm>
              <a:off x="7333652" y="5219038"/>
              <a:ext cx="3565482" cy="1053347"/>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t">
              <a:spAutoFit/>
            </a:bodyPr>
            <a:lstStyle/>
            <a:p>
              <a:pPr>
                <a:spcBef>
                  <a:spcPts val="600"/>
                </a:spcBef>
              </a:pPr>
              <a:r>
                <a:rPr lang="en-US" sz="1100" b="1" dirty="0">
                  <a:solidFill>
                    <a:schemeClr val="tx1">
                      <a:lumMod val="65000"/>
                      <a:lumOff val="35000"/>
                    </a:schemeClr>
                  </a:solidFill>
                  <a:latin typeface="Arial" charset="0"/>
                  <a:ea typeface="Arial" charset="0"/>
                  <a:cs typeface="Arial" charset="0"/>
                </a:rPr>
                <a:t>Legend:</a:t>
              </a:r>
            </a:p>
            <a:p>
              <a:pPr>
                <a:spcBef>
                  <a:spcPts val="600"/>
                </a:spcBef>
              </a:pPr>
              <a:r>
                <a:rPr lang="en-US" sz="1100" dirty="0">
                  <a:solidFill>
                    <a:schemeClr val="tx1">
                      <a:lumMod val="65000"/>
                      <a:lumOff val="35000"/>
                    </a:schemeClr>
                  </a:solidFill>
                  <a:latin typeface="Arial" charset="0"/>
                  <a:ea typeface="Arial" charset="0"/>
                  <a:cs typeface="Arial" charset="0"/>
                </a:rPr>
                <a:t>Request response:</a:t>
              </a:r>
            </a:p>
            <a:p>
              <a:pPr>
                <a:spcBef>
                  <a:spcPts val="600"/>
                </a:spcBef>
              </a:pPr>
              <a:r>
                <a:rPr lang="en-US" sz="1100" dirty="0">
                  <a:solidFill>
                    <a:schemeClr val="tx1">
                      <a:lumMod val="65000"/>
                      <a:lumOff val="35000"/>
                    </a:schemeClr>
                  </a:solidFill>
                  <a:latin typeface="Arial" charset="0"/>
                  <a:ea typeface="Arial" charset="0"/>
                  <a:cs typeface="Arial" charset="0"/>
                </a:rPr>
                <a:t>Information flow from source to target:</a:t>
              </a:r>
            </a:p>
            <a:p>
              <a:pPr>
                <a:spcBef>
                  <a:spcPts val="600"/>
                </a:spcBef>
              </a:pPr>
              <a:r>
                <a:rPr lang="en-US" sz="1100" b="1" dirty="0">
                  <a:solidFill>
                    <a:schemeClr val="accent4">
                      <a:lumMod val="75000"/>
                    </a:schemeClr>
                  </a:solidFill>
                  <a:latin typeface="Arial" charset="0"/>
                  <a:ea typeface="Arial" charset="0"/>
                  <a:cs typeface="Arial" charset="0"/>
                </a:rPr>
                <a:t>Custom development</a:t>
              </a:r>
              <a:endParaRPr lang="en-DE" sz="1100" dirty="0">
                <a:solidFill>
                  <a:schemeClr val="accent4">
                    <a:lumMod val="75000"/>
                  </a:schemeClr>
                </a:solidFill>
              </a:endParaRPr>
            </a:p>
          </p:txBody>
        </p:sp>
        <p:cxnSp>
          <p:nvCxnSpPr>
            <p:cNvPr id="68" name="Straight Arrow Connector 48">
              <a:extLst>
                <a:ext uri="{FF2B5EF4-FFF2-40B4-BE49-F238E27FC236}">
                  <a16:creationId xmlns:a16="http://schemas.microsoft.com/office/drawing/2014/main" id="{FD59DB4B-1AC7-844B-888F-130C8DF9D828}"/>
                </a:ext>
              </a:extLst>
            </p:cNvPr>
            <p:cNvCxnSpPr>
              <a:cxnSpLocks/>
            </p:cNvCxnSpPr>
            <p:nvPr/>
          </p:nvCxnSpPr>
          <p:spPr>
            <a:xfrm flipH="1">
              <a:off x="6878881" y="4123012"/>
              <a:ext cx="2788931" cy="0"/>
            </a:xfrm>
            <a:prstGeom prst="straightConnector1">
              <a:avLst/>
            </a:prstGeom>
            <a:ln w="19050">
              <a:solidFill>
                <a:schemeClr val="accent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69" name="Rechteck 9">
              <a:extLst>
                <a:ext uri="{FF2B5EF4-FFF2-40B4-BE49-F238E27FC236}">
                  <a16:creationId xmlns:a16="http://schemas.microsoft.com/office/drawing/2014/main" id="{1C898359-A398-0D44-BF63-00B1D98E9500}"/>
                </a:ext>
              </a:extLst>
            </p:cNvPr>
            <p:cNvSpPr/>
            <p:nvPr/>
          </p:nvSpPr>
          <p:spPr>
            <a:xfrm>
              <a:off x="796962" y="4890727"/>
              <a:ext cx="2913899" cy="654292"/>
            </a:xfrm>
            <a:prstGeom prst="rect">
              <a:avLst/>
            </a:prstGeom>
            <a:noFill/>
            <a:ln w="19050" cap="rnd">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r>
                <a:rPr lang="en-US" sz="1100" b="1" dirty="0">
                  <a:solidFill>
                    <a:schemeClr val="tx1">
                      <a:lumMod val="65000"/>
                      <a:lumOff val="35000"/>
                    </a:schemeClr>
                  </a:solidFill>
                </a:rPr>
                <a:t>Identity Authentication Service</a:t>
              </a:r>
              <a:br>
                <a:rPr lang="en-US" sz="1100" b="1" dirty="0">
                  <a:solidFill>
                    <a:schemeClr val="tx1">
                      <a:lumMod val="65000"/>
                      <a:lumOff val="35000"/>
                    </a:schemeClr>
                  </a:solidFill>
                </a:rPr>
              </a:br>
              <a:r>
                <a:rPr lang="en-US" sz="1050" dirty="0">
                  <a:solidFill>
                    <a:schemeClr val="tx1">
                      <a:lumMod val="65000"/>
                      <a:lumOff val="35000"/>
                    </a:schemeClr>
                  </a:solidFill>
                </a:rPr>
                <a:t>for authentication and single-sign-on</a:t>
              </a:r>
            </a:p>
          </p:txBody>
        </p:sp>
        <p:sp>
          <p:nvSpPr>
            <p:cNvPr id="70" name="Rechteck 9">
              <a:extLst>
                <a:ext uri="{FF2B5EF4-FFF2-40B4-BE49-F238E27FC236}">
                  <a16:creationId xmlns:a16="http://schemas.microsoft.com/office/drawing/2014/main" id="{FBDD2C83-BE5C-6E4D-9184-876BFD566691}"/>
                </a:ext>
              </a:extLst>
            </p:cNvPr>
            <p:cNvSpPr/>
            <p:nvPr/>
          </p:nvSpPr>
          <p:spPr>
            <a:xfrm>
              <a:off x="3837921" y="4890727"/>
              <a:ext cx="2913899" cy="654292"/>
            </a:xfrm>
            <a:prstGeom prst="rect">
              <a:avLst/>
            </a:prstGeom>
            <a:noFill/>
            <a:ln w="19050" cap="rnd">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r>
                <a:rPr lang="en-US" sz="1100" b="1" dirty="0">
                  <a:solidFill>
                    <a:schemeClr val="tx1">
                      <a:lumMod val="65000"/>
                      <a:lumOff val="35000"/>
                    </a:schemeClr>
                  </a:solidFill>
                </a:rPr>
                <a:t>Launchpad</a:t>
              </a:r>
              <a:br>
                <a:rPr lang="en-US" sz="1100" b="1" dirty="0">
                  <a:solidFill>
                    <a:schemeClr val="tx1">
                      <a:lumMod val="65000"/>
                      <a:lumOff val="35000"/>
                    </a:schemeClr>
                  </a:solidFill>
                </a:rPr>
              </a:br>
              <a:r>
                <a:rPr lang="en-US" sz="1050" dirty="0">
                  <a:solidFill>
                    <a:schemeClr val="tx1">
                      <a:lumMod val="65000"/>
                      <a:lumOff val="35000"/>
                    </a:schemeClr>
                  </a:solidFill>
                </a:rPr>
                <a:t>simplified access to “Budget Request &amp; Approval Solution” with role-based site</a:t>
              </a:r>
            </a:p>
          </p:txBody>
        </p:sp>
        <p:sp>
          <p:nvSpPr>
            <p:cNvPr id="71" name="Rectangle 70">
              <a:extLst>
                <a:ext uri="{FF2B5EF4-FFF2-40B4-BE49-F238E27FC236}">
                  <a16:creationId xmlns:a16="http://schemas.microsoft.com/office/drawing/2014/main" id="{9FA57190-672B-6145-83C9-508783C6FD7E}"/>
                </a:ext>
              </a:extLst>
            </p:cNvPr>
            <p:cNvSpPr/>
            <p:nvPr/>
          </p:nvSpPr>
          <p:spPr>
            <a:xfrm>
              <a:off x="642252" y="5948246"/>
              <a:ext cx="2321469" cy="261610"/>
            </a:xfrm>
            <a:prstGeom prst="rect">
              <a:avLst/>
            </a:prstGeom>
          </p:spPr>
          <p:txBody>
            <a:bodyPr wrap="none">
              <a:spAutoFit/>
            </a:bodyPr>
            <a:lstStyle/>
            <a:p>
              <a:pPr fontAlgn="base">
                <a:spcBef>
                  <a:spcPct val="50000"/>
                </a:spcBef>
                <a:spcAft>
                  <a:spcPct val="0"/>
                </a:spcAft>
                <a:buClr>
                  <a:srgbClr val="F0AB00"/>
                </a:buClr>
                <a:buSzPct val="80000"/>
              </a:pPr>
              <a:r>
                <a:rPr lang="en-DE" sz="1100" b="1" kern="0" dirty="0">
                  <a:solidFill>
                    <a:schemeClr val="tx1">
                      <a:lumMod val="65000"/>
                      <a:lumOff val="35000"/>
                    </a:schemeClr>
                  </a:solidFill>
                </a:rPr>
                <a:t>AWS Infrastructure as a Service</a:t>
              </a:r>
            </a:p>
          </p:txBody>
        </p:sp>
      </p:grpSp>
      <p:grpSp>
        <p:nvGrpSpPr>
          <p:cNvPr id="28" name="Group 27">
            <a:extLst>
              <a:ext uri="{FF2B5EF4-FFF2-40B4-BE49-F238E27FC236}">
                <a16:creationId xmlns:a16="http://schemas.microsoft.com/office/drawing/2014/main" id="{0521D38A-CF08-AF4E-99CE-65612082F1D0}"/>
              </a:ext>
            </a:extLst>
          </p:cNvPr>
          <p:cNvGrpSpPr/>
          <p:nvPr/>
        </p:nvGrpSpPr>
        <p:grpSpPr>
          <a:xfrm>
            <a:off x="7776463" y="3417"/>
            <a:ext cx="2281937" cy="2354218"/>
            <a:chOff x="7776463" y="355731"/>
            <a:chExt cx="2281937" cy="2354218"/>
          </a:xfrm>
        </p:grpSpPr>
        <p:grpSp>
          <p:nvGrpSpPr>
            <p:cNvPr id="29" name="Gruppieren 4">
              <a:extLst>
                <a:ext uri="{FF2B5EF4-FFF2-40B4-BE49-F238E27FC236}">
                  <a16:creationId xmlns:a16="http://schemas.microsoft.com/office/drawing/2014/main" id="{2D5EC27F-C0DE-714B-BFC5-0A0A3B8F659A}"/>
                </a:ext>
              </a:extLst>
            </p:cNvPr>
            <p:cNvGrpSpPr/>
            <p:nvPr/>
          </p:nvGrpSpPr>
          <p:grpSpPr>
            <a:xfrm>
              <a:off x="7776463" y="355731"/>
              <a:ext cx="2281937" cy="2354218"/>
              <a:chOff x="9278759" y="-279405"/>
              <a:chExt cx="2626947" cy="3284733"/>
            </a:xfrm>
          </p:grpSpPr>
          <p:grpSp>
            <p:nvGrpSpPr>
              <p:cNvPr id="84" name="Gruppieren 70">
                <a:extLst>
                  <a:ext uri="{FF2B5EF4-FFF2-40B4-BE49-F238E27FC236}">
                    <a16:creationId xmlns:a16="http://schemas.microsoft.com/office/drawing/2014/main" id="{A9828975-9F97-D149-A0AA-B4F5A9BE7DB2}"/>
                  </a:ext>
                </a:extLst>
              </p:cNvPr>
              <p:cNvGrpSpPr/>
              <p:nvPr/>
            </p:nvGrpSpPr>
            <p:grpSpPr>
              <a:xfrm rot="5400000">
                <a:off x="8953872" y="45482"/>
                <a:ext cx="3276721" cy="2626947"/>
                <a:chOff x="2533159" y="3103944"/>
                <a:chExt cx="3276721" cy="2626947"/>
              </a:xfrm>
            </p:grpSpPr>
            <p:sp>
              <p:nvSpPr>
                <p:cNvPr id="88" name="Richtungspfeil 71">
                  <a:extLst>
                    <a:ext uri="{FF2B5EF4-FFF2-40B4-BE49-F238E27FC236}">
                      <a16:creationId xmlns:a16="http://schemas.microsoft.com/office/drawing/2014/main" id="{2EB70BF5-B2C7-C247-8020-32D089EC1482}"/>
                    </a:ext>
                  </a:extLst>
                </p:cNvPr>
                <p:cNvSpPr/>
                <p:nvPr/>
              </p:nvSpPr>
              <p:spPr bwMode="gray">
                <a:xfrm>
                  <a:off x="2713177" y="3103944"/>
                  <a:ext cx="3096703" cy="2626947"/>
                </a:xfrm>
                <a:prstGeom prst="homePlate">
                  <a:avLst>
                    <a:gd name="adj" fmla="val 31416"/>
                  </a:avLst>
                </a:prstGeom>
                <a:solidFill>
                  <a:schemeClr val="bg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89" name="Richtungspfeil 72">
                  <a:extLst>
                    <a:ext uri="{FF2B5EF4-FFF2-40B4-BE49-F238E27FC236}">
                      <a16:creationId xmlns:a16="http://schemas.microsoft.com/office/drawing/2014/main" id="{9D735B77-6884-4643-B36C-0010298605AD}"/>
                    </a:ext>
                  </a:extLst>
                </p:cNvPr>
                <p:cNvSpPr/>
                <p:nvPr/>
              </p:nvSpPr>
              <p:spPr bwMode="gray">
                <a:xfrm>
                  <a:off x="2533159" y="3196737"/>
                  <a:ext cx="3276719" cy="2469318"/>
                </a:xfrm>
                <a:prstGeom prst="homePlate">
                  <a:avLst>
                    <a:gd name="adj" fmla="val 31195"/>
                  </a:avLst>
                </a:prstGeom>
                <a:gradFill>
                  <a:gsLst>
                    <a:gs pos="57000">
                      <a:schemeClr val="bg1"/>
                    </a:gs>
                    <a:gs pos="100000">
                      <a:schemeClr val="accent3">
                        <a:alpha val="20000"/>
                      </a:schemeClr>
                    </a:gs>
                  </a:gsLst>
                  <a:lin ang="0" scaled="0"/>
                </a:gra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8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nvGrpSpPr>
              <p:cNvPr id="85" name="Gruppieren 9371">
                <a:extLst>
                  <a:ext uri="{FF2B5EF4-FFF2-40B4-BE49-F238E27FC236}">
                    <a16:creationId xmlns:a16="http://schemas.microsoft.com/office/drawing/2014/main" id="{104CFC2D-F255-BE4A-BD4E-A37773F5C551}"/>
                  </a:ext>
                </a:extLst>
              </p:cNvPr>
              <p:cNvGrpSpPr/>
              <p:nvPr/>
            </p:nvGrpSpPr>
            <p:grpSpPr>
              <a:xfrm>
                <a:off x="9348932" y="-24384"/>
                <a:ext cx="2463979" cy="3029712"/>
                <a:chOff x="9347529" y="-24384"/>
                <a:chExt cx="2429872" cy="3029712"/>
              </a:xfrm>
            </p:grpSpPr>
            <p:sp>
              <p:nvSpPr>
                <p:cNvPr id="86" name="Freihandform 9370">
                  <a:extLst>
                    <a:ext uri="{FF2B5EF4-FFF2-40B4-BE49-F238E27FC236}">
                      <a16:creationId xmlns:a16="http://schemas.microsoft.com/office/drawing/2014/main" id="{34613593-B1F9-8541-8ACA-E1A4467DD3FE}"/>
                    </a:ext>
                  </a:extLst>
                </p:cNvPr>
                <p:cNvSpPr/>
                <p:nvPr/>
              </p:nvSpPr>
              <p:spPr bwMode="gray">
                <a:xfrm>
                  <a:off x="9347529" y="-24384"/>
                  <a:ext cx="1210741"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a:p>
              </p:txBody>
            </p:sp>
            <p:sp>
              <p:nvSpPr>
                <p:cNvPr id="87" name="Freihandform 382">
                  <a:extLst>
                    <a:ext uri="{FF2B5EF4-FFF2-40B4-BE49-F238E27FC236}">
                      <a16:creationId xmlns:a16="http://schemas.microsoft.com/office/drawing/2014/main" id="{8F5CA48F-2269-B343-9C41-21A19058A2AE}"/>
                    </a:ext>
                  </a:extLst>
                </p:cNvPr>
                <p:cNvSpPr/>
                <p:nvPr/>
              </p:nvSpPr>
              <p:spPr bwMode="gray">
                <a:xfrm flipH="1">
                  <a:off x="10558272" y="-24384"/>
                  <a:ext cx="1219129"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a:p>
              </p:txBody>
            </p:sp>
          </p:grpSp>
        </p:grpSp>
        <p:grpSp>
          <p:nvGrpSpPr>
            <p:cNvPr id="30" name="Gruppieren 432">
              <a:extLst>
                <a:ext uri="{FF2B5EF4-FFF2-40B4-BE49-F238E27FC236}">
                  <a16:creationId xmlns:a16="http://schemas.microsoft.com/office/drawing/2014/main" id="{E472F50F-83B9-0F49-9DFE-534A78CB6B63}"/>
                </a:ext>
              </a:extLst>
            </p:cNvPr>
            <p:cNvGrpSpPr/>
            <p:nvPr/>
          </p:nvGrpSpPr>
          <p:grpSpPr>
            <a:xfrm rot="2247573">
              <a:off x="8193687" y="893384"/>
              <a:ext cx="913126" cy="1404247"/>
              <a:chOff x="10071101" y="1002888"/>
              <a:chExt cx="912811" cy="1403762"/>
            </a:xfrm>
          </p:grpSpPr>
          <p:sp>
            <p:nvSpPr>
              <p:cNvPr id="32" name="Freeform 181">
                <a:extLst>
                  <a:ext uri="{FF2B5EF4-FFF2-40B4-BE49-F238E27FC236}">
                    <a16:creationId xmlns:a16="http://schemas.microsoft.com/office/drawing/2014/main" id="{A7F5C8B8-0EB7-9B44-9F50-782D1FBB2A14}"/>
                  </a:ext>
                </a:extLst>
              </p:cNvPr>
              <p:cNvSpPr>
                <a:spLocks/>
              </p:cNvSpPr>
              <p:nvPr/>
            </p:nvSpPr>
            <p:spPr bwMode="auto">
              <a:xfrm>
                <a:off x="10398805" y="1002888"/>
                <a:ext cx="256495" cy="185338"/>
              </a:xfrm>
              <a:custGeom>
                <a:avLst/>
                <a:gdLst>
                  <a:gd name="T0" fmla="*/ 676 w 676"/>
                  <a:gd name="T1" fmla="*/ 487 h 487"/>
                  <a:gd name="T2" fmla="*/ 0 w 676"/>
                  <a:gd name="T3" fmla="*/ 485 h 487"/>
                  <a:gd name="T4" fmla="*/ 341 w 676"/>
                  <a:gd name="T5" fmla="*/ 0 h 487"/>
                  <a:gd name="T6" fmla="*/ 676 w 676"/>
                  <a:gd name="T7" fmla="*/ 487 h 487"/>
                </a:gdLst>
                <a:ahLst/>
                <a:cxnLst>
                  <a:cxn ang="0">
                    <a:pos x="T0" y="T1"/>
                  </a:cxn>
                  <a:cxn ang="0">
                    <a:pos x="T2" y="T3"/>
                  </a:cxn>
                  <a:cxn ang="0">
                    <a:pos x="T4" y="T5"/>
                  </a:cxn>
                  <a:cxn ang="0">
                    <a:pos x="T6" y="T7"/>
                  </a:cxn>
                </a:cxnLst>
                <a:rect l="0" t="0" r="r" b="b"/>
                <a:pathLst>
                  <a:path w="676" h="487">
                    <a:moveTo>
                      <a:pt x="676" y="487"/>
                    </a:moveTo>
                    <a:lnTo>
                      <a:pt x="0" y="485"/>
                    </a:lnTo>
                    <a:cubicBezTo>
                      <a:pt x="104" y="307"/>
                      <a:pt x="219" y="165"/>
                      <a:pt x="341" y="0"/>
                    </a:cubicBezTo>
                    <a:cubicBezTo>
                      <a:pt x="458" y="162"/>
                      <a:pt x="576" y="311"/>
                      <a:pt x="676" y="487"/>
                    </a:cubicBezTo>
                    <a:close/>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grpSp>
            <p:nvGrpSpPr>
              <p:cNvPr id="33" name="Gruppieren 377">
                <a:extLst>
                  <a:ext uri="{FF2B5EF4-FFF2-40B4-BE49-F238E27FC236}">
                    <a16:creationId xmlns:a16="http://schemas.microsoft.com/office/drawing/2014/main" id="{89437E50-5A4A-0140-8246-66C4F0DF5BB6}"/>
                  </a:ext>
                </a:extLst>
              </p:cNvPr>
              <p:cNvGrpSpPr/>
              <p:nvPr/>
            </p:nvGrpSpPr>
            <p:grpSpPr>
              <a:xfrm>
                <a:off x="10399713" y="1939925"/>
                <a:ext cx="255587" cy="466725"/>
                <a:chOff x="10390188" y="1939925"/>
                <a:chExt cx="255587" cy="466725"/>
              </a:xfrm>
            </p:grpSpPr>
            <p:sp>
              <p:nvSpPr>
                <p:cNvPr id="80" name="Freeform 174">
                  <a:extLst>
                    <a:ext uri="{FF2B5EF4-FFF2-40B4-BE49-F238E27FC236}">
                      <a16:creationId xmlns:a16="http://schemas.microsoft.com/office/drawing/2014/main" id="{C2BAEF0A-A3BA-A842-8CF7-9A989948C07D}"/>
                    </a:ext>
                  </a:extLst>
                </p:cNvPr>
                <p:cNvSpPr>
                  <a:spLocks/>
                </p:cNvSpPr>
                <p:nvPr/>
              </p:nvSpPr>
              <p:spPr bwMode="auto">
                <a:xfrm>
                  <a:off x="10390188" y="1939925"/>
                  <a:ext cx="255587" cy="466725"/>
                </a:xfrm>
                <a:custGeom>
                  <a:avLst/>
                  <a:gdLst>
                    <a:gd name="T0" fmla="*/ 697 w 703"/>
                    <a:gd name="T1" fmla="*/ 2 h 1277"/>
                    <a:gd name="T2" fmla="*/ 349 w 703"/>
                    <a:gd name="T3" fmla="*/ 1277 h 1277"/>
                    <a:gd name="T4" fmla="*/ 7 w 703"/>
                    <a:gd name="T5" fmla="*/ 0 h 1277"/>
                    <a:gd name="T6" fmla="*/ 697 w 703"/>
                    <a:gd name="T7" fmla="*/ 2 h 1277"/>
                  </a:gdLst>
                  <a:ahLst/>
                  <a:cxnLst>
                    <a:cxn ang="0">
                      <a:pos x="T0" y="T1"/>
                    </a:cxn>
                    <a:cxn ang="0">
                      <a:pos x="T2" y="T3"/>
                    </a:cxn>
                    <a:cxn ang="0">
                      <a:pos x="T4" y="T5"/>
                    </a:cxn>
                    <a:cxn ang="0">
                      <a:pos x="T6" y="T7"/>
                    </a:cxn>
                  </a:cxnLst>
                  <a:rect l="0" t="0" r="r" b="b"/>
                  <a:pathLst>
                    <a:path w="703" h="1277">
                      <a:moveTo>
                        <a:pt x="697" y="2"/>
                      </a:moveTo>
                      <a:cubicBezTo>
                        <a:pt x="703" y="312"/>
                        <a:pt x="604" y="729"/>
                        <a:pt x="349" y="1277"/>
                      </a:cubicBezTo>
                      <a:cubicBezTo>
                        <a:pt x="98" y="727"/>
                        <a:pt x="0" y="310"/>
                        <a:pt x="7" y="0"/>
                      </a:cubicBezTo>
                      <a:lnTo>
                        <a:pt x="697" y="2"/>
                      </a:lnTo>
                      <a:close/>
                    </a:path>
                  </a:pathLst>
                </a:custGeom>
                <a:solidFill>
                  <a:srgbClr val="008F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175">
                  <a:extLst>
                    <a:ext uri="{FF2B5EF4-FFF2-40B4-BE49-F238E27FC236}">
                      <a16:creationId xmlns:a16="http://schemas.microsoft.com/office/drawing/2014/main" id="{F967CBF6-F5F6-734B-AB6A-8FD3C816F073}"/>
                    </a:ext>
                  </a:extLst>
                </p:cNvPr>
                <p:cNvSpPr>
                  <a:spLocks/>
                </p:cNvSpPr>
                <p:nvPr/>
              </p:nvSpPr>
              <p:spPr bwMode="auto">
                <a:xfrm>
                  <a:off x="10417175" y="1939925"/>
                  <a:ext cx="201612" cy="365125"/>
                </a:xfrm>
                <a:custGeom>
                  <a:avLst/>
                  <a:gdLst>
                    <a:gd name="T0" fmla="*/ 546 w 551"/>
                    <a:gd name="T1" fmla="*/ 1 h 1000"/>
                    <a:gd name="T2" fmla="*/ 274 w 551"/>
                    <a:gd name="T3" fmla="*/ 1000 h 1000"/>
                    <a:gd name="T4" fmla="*/ 6 w 551"/>
                    <a:gd name="T5" fmla="*/ 0 h 1000"/>
                    <a:gd name="T6" fmla="*/ 546 w 551"/>
                    <a:gd name="T7" fmla="*/ 1 h 1000"/>
                  </a:gdLst>
                  <a:ahLst/>
                  <a:cxnLst>
                    <a:cxn ang="0">
                      <a:pos x="T0" y="T1"/>
                    </a:cxn>
                    <a:cxn ang="0">
                      <a:pos x="T2" y="T3"/>
                    </a:cxn>
                    <a:cxn ang="0">
                      <a:pos x="T4" y="T5"/>
                    </a:cxn>
                    <a:cxn ang="0">
                      <a:pos x="T6" y="T7"/>
                    </a:cxn>
                  </a:cxnLst>
                  <a:rect l="0" t="0" r="r" b="b"/>
                  <a:pathLst>
                    <a:path w="551" h="1000">
                      <a:moveTo>
                        <a:pt x="546" y="1"/>
                      </a:moveTo>
                      <a:cubicBezTo>
                        <a:pt x="551" y="244"/>
                        <a:pt x="473" y="570"/>
                        <a:pt x="274" y="1000"/>
                      </a:cubicBezTo>
                      <a:cubicBezTo>
                        <a:pt x="77" y="569"/>
                        <a:pt x="0" y="243"/>
                        <a:pt x="6" y="0"/>
                      </a:cubicBezTo>
                      <a:cubicBezTo>
                        <a:pt x="186" y="0"/>
                        <a:pt x="366" y="1"/>
                        <a:pt x="546" y="1"/>
                      </a:cubicBezTo>
                      <a:close/>
                    </a:path>
                  </a:pathLst>
                </a:custGeom>
                <a:solidFill>
                  <a:srgbClr val="609A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176">
                  <a:extLst>
                    <a:ext uri="{FF2B5EF4-FFF2-40B4-BE49-F238E27FC236}">
                      <a16:creationId xmlns:a16="http://schemas.microsoft.com/office/drawing/2014/main" id="{C82C8947-658F-F447-80E4-EA291AC6BE28}"/>
                    </a:ext>
                  </a:extLst>
                </p:cNvPr>
                <p:cNvSpPr>
                  <a:spLocks/>
                </p:cNvSpPr>
                <p:nvPr/>
              </p:nvSpPr>
              <p:spPr bwMode="auto">
                <a:xfrm>
                  <a:off x="10445750" y="1939925"/>
                  <a:ext cx="144462" cy="263525"/>
                </a:xfrm>
                <a:custGeom>
                  <a:avLst/>
                  <a:gdLst>
                    <a:gd name="T0" fmla="*/ 394 w 398"/>
                    <a:gd name="T1" fmla="*/ 1 h 722"/>
                    <a:gd name="T2" fmla="*/ 198 w 398"/>
                    <a:gd name="T3" fmla="*/ 722 h 722"/>
                    <a:gd name="T4" fmla="*/ 4 w 398"/>
                    <a:gd name="T5" fmla="*/ 0 h 722"/>
                    <a:gd name="T6" fmla="*/ 394 w 398"/>
                    <a:gd name="T7" fmla="*/ 1 h 722"/>
                  </a:gdLst>
                  <a:ahLst/>
                  <a:cxnLst>
                    <a:cxn ang="0">
                      <a:pos x="T0" y="T1"/>
                    </a:cxn>
                    <a:cxn ang="0">
                      <a:pos x="T2" y="T3"/>
                    </a:cxn>
                    <a:cxn ang="0">
                      <a:pos x="T4" y="T5"/>
                    </a:cxn>
                    <a:cxn ang="0">
                      <a:pos x="T6" y="T7"/>
                    </a:cxn>
                  </a:cxnLst>
                  <a:rect l="0" t="0" r="r" b="b"/>
                  <a:pathLst>
                    <a:path w="398" h="722">
                      <a:moveTo>
                        <a:pt x="394" y="1"/>
                      </a:moveTo>
                      <a:cubicBezTo>
                        <a:pt x="398" y="177"/>
                        <a:pt x="341" y="412"/>
                        <a:pt x="198" y="722"/>
                      </a:cubicBezTo>
                      <a:cubicBezTo>
                        <a:pt x="55" y="412"/>
                        <a:pt x="0" y="176"/>
                        <a:pt x="4" y="0"/>
                      </a:cubicBezTo>
                      <a:cubicBezTo>
                        <a:pt x="134" y="1"/>
                        <a:pt x="264" y="1"/>
                        <a:pt x="394" y="1"/>
                      </a:cubicBezTo>
                      <a:close/>
                    </a:path>
                  </a:pathLst>
                </a:custGeom>
                <a:solidFill>
                  <a:srgbClr val="A8A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177">
                  <a:extLst>
                    <a:ext uri="{FF2B5EF4-FFF2-40B4-BE49-F238E27FC236}">
                      <a16:creationId xmlns:a16="http://schemas.microsoft.com/office/drawing/2014/main" id="{B0CF1464-7A15-B742-938B-608DF1117043}"/>
                    </a:ext>
                  </a:extLst>
                </p:cNvPr>
                <p:cNvSpPr>
                  <a:spLocks/>
                </p:cNvSpPr>
                <p:nvPr/>
              </p:nvSpPr>
              <p:spPr bwMode="auto">
                <a:xfrm>
                  <a:off x="10474325" y="1939925"/>
                  <a:ext cx="88900" cy="161925"/>
                </a:xfrm>
                <a:custGeom>
                  <a:avLst/>
                  <a:gdLst>
                    <a:gd name="T0" fmla="*/ 242 w 245"/>
                    <a:gd name="T1" fmla="*/ 1 h 445"/>
                    <a:gd name="T2" fmla="*/ 121 w 245"/>
                    <a:gd name="T3" fmla="*/ 445 h 445"/>
                    <a:gd name="T4" fmla="*/ 2 w 245"/>
                    <a:gd name="T5" fmla="*/ 0 h 445"/>
                    <a:gd name="T6" fmla="*/ 242 w 245"/>
                    <a:gd name="T7" fmla="*/ 1 h 445"/>
                  </a:gdLst>
                  <a:ahLst/>
                  <a:cxnLst>
                    <a:cxn ang="0">
                      <a:pos x="T0" y="T1"/>
                    </a:cxn>
                    <a:cxn ang="0">
                      <a:pos x="T2" y="T3"/>
                    </a:cxn>
                    <a:cxn ang="0">
                      <a:pos x="T4" y="T5"/>
                    </a:cxn>
                    <a:cxn ang="0">
                      <a:pos x="T6" y="T7"/>
                    </a:cxn>
                  </a:cxnLst>
                  <a:rect l="0" t="0" r="r" b="b"/>
                  <a:pathLst>
                    <a:path w="245" h="445">
                      <a:moveTo>
                        <a:pt x="242" y="1"/>
                      </a:moveTo>
                      <a:cubicBezTo>
                        <a:pt x="245" y="109"/>
                        <a:pt x="210" y="254"/>
                        <a:pt x="121" y="445"/>
                      </a:cubicBezTo>
                      <a:cubicBezTo>
                        <a:pt x="34" y="254"/>
                        <a:pt x="0" y="109"/>
                        <a:pt x="2" y="0"/>
                      </a:cubicBezTo>
                      <a:lnTo>
                        <a:pt x="242" y="1"/>
                      </a:lnTo>
                      <a:close/>
                    </a:path>
                  </a:pathLst>
                </a:custGeom>
                <a:solidFill>
                  <a:srgbClr val="F0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34" name="Freeform 178">
                <a:extLst>
                  <a:ext uri="{FF2B5EF4-FFF2-40B4-BE49-F238E27FC236}">
                    <a16:creationId xmlns:a16="http://schemas.microsoft.com/office/drawing/2014/main" id="{E0BD00B8-705A-FC47-B57E-8A6D4545A59E}"/>
                  </a:ext>
                </a:extLst>
              </p:cNvPr>
              <p:cNvSpPr>
                <a:spLocks/>
              </p:cNvSpPr>
              <p:nvPr/>
            </p:nvSpPr>
            <p:spPr bwMode="auto">
              <a:xfrm>
                <a:off x="10071101" y="1647825"/>
                <a:ext cx="265112" cy="404813"/>
              </a:xfrm>
              <a:custGeom>
                <a:avLst/>
                <a:gdLst>
                  <a:gd name="T0" fmla="*/ 728 w 728"/>
                  <a:gd name="T1" fmla="*/ 537 h 1111"/>
                  <a:gd name="T2" fmla="*/ 212 w 728"/>
                  <a:gd name="T3" fmla="*/ 1111 h 1111"/>
                  <a:gd name="T4" fmla="*/ 612 w 728"/>
                  <a:gd name="T5" fmla="*/ 0 h 1111"/>
                </a:gdLst>
                <a:ahLst/>
                <a:cxnLst>
                  <a:cxn ang="0">
                    <a:pos x="T0" y="T1"/>
                  </a:cxn>
                  <a:cxn ang="0">
                    <a:pos x="T2" y="T3"/>
                  </a:cxn>
                  <a:cxn ang="0">
                    <a:pos x="T4" y="T5"/>
                  </a:cxn>
                </a:cxnLst>
                <a:rect l="0" t="0" r="r" b="b"/>
                <a:pathLst>
                  <a:path w="728" h="1111">
                    <a:moveTo>
                      <a:pt x="728" y="537"/>
                    </a:moveTo>
                    <a:cubicBezTo>
                      <a:pt x="463" y="637"/>
                      <a:pt x="256" y="820"/>
                      <a:pt x="212" y="1111"/>
                    </a:cubicBezTo>
                    <a:cubicBezTo>
                      <a:pt x="0" y="693"/>
                      <a:pt x="190" y="199"/>
                      <a:pt x="612"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35" name="Freeform 179">
                <a:extLst>
                  <a:ext uri="{FF2B5EF4-FFF2-40B4-BE49-F238E27FC236}">
                    <a16:creationId xmlns:a16="http://schemas.microsoft.com/office/drawing/2014/main" id="{F82D0556-ABFD-3B4E-B788-6584FC045E25}"/>
                  </a:ext>
                </a:extLst>
              </p:cNvPr>
              <p:cNvSpPr>
                <a:spLocks/>
              </p:cNvSpPr>
              <p:nvPr/>
            </p:nvSpPr>
            <p:spPr bwMode="auto">
              <a:xfrm>
                <a:off x="10718800" y="1647825"/>
                <a:ext cx="265112" cy="404813"/>
              </a:xfrm>
              <a:custGeom>
                <a:avLst/>
                <a:gdLst>
                  <a:gd name="T0" fmla="*/ 0 w 727"/>
                  <a:gd name="T1" fmla="*/ 537 h 1111"/>
                  <a:gd name="T2" fmla="*/ 515 w 727"/>
                  <a:gd name="T3" fmla="*/ 1111 h 1111"/>
                  <a:gd name="T4" fmla="*/ 115 w 727"/>
                  <a:gd name="T5" fmla="*/ 0 h 1111"/>
                </a:gdLst>
                <a:ahLst/>
                <a:cxnLst>
                  <a:cxn ang="0">
                    <a:pos x="T0" y="T1"/>
                  </a:cxn>
                  <a:cxn ang="0">
                    <a:pos x="T2" y="T3"/>
                  </a:cxn>
                  <a:cxn ang="0">
                    <a:pos x="T4" y="T5"/>
                  </a:cxn>
                </a:cxnLst>
                <a:rect l="0" t="0" r="r" b="b"/>
                <a:pathLst>
                  <a:path w="727" h="1111">
                    <a:moveTo>
                      <a:pt x="0" y="537"/>
                    </a:moveTo>
                    <a:cubicBezTo>
                      <a:pt x="264" y="637"/>
                      <a:pt x="471" y="820"/>
                      <a:pt x="515" y="1111"/>
                    </a:cubicBezTo>
                    <a:cubicBezTo>
                      <a:pt x="727" y="693"/>
                      <a:pt x="538" y="199"/>
                      <a:pt x="115"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36" name="Freeform 203">
                <a:extLst>
                  <a:ext uri="{FF2B5EF4-FFF2-40B4-BE49-F238E27FC236}">
                    <a16:creationId xmlns:a16="http://schemas.microsoft.com/office/drawing/2014/main" id="{6E73DDF4-B03E-C549-B64E-74459E3D448C}"/>
                  </a:ext>
                </a:extLst>
              </p:cNvPr>
              <p:cNvSpPr>
                <a:spLocks/>
              </p:cNvSpPr>
              <p:nvPr/>
            </p:nvSpPr>
            <p:spPr bwMode="auto">
              <a:xfrm>
                <a:off x="10284561" y="1177926"/>
                <a:ext cx="485890" cy="762000"/>
              </a:xfrm>
              <a:custGeom>
                <a:avLst/>
                <a:gdLst>
                  <a:gd name="T0" fmla="*/ 141 w 1280"/>
                  <a:gd name="T1" fmla="*/ 355 h 2059"/>
                  <a:gd name="T2" fmla="*/ 10 w 1280"/>
                  <a:gd name="T3" fmla="*/ 1179 h 2059"/>
                  <a:gd name="T4" fmla="*/ 60 w 1280"/>
                  <a:gd name="T5" fmla="*/ 1581 h 2059"/>
                  <a:gd name="T6" fmla="*/ 196 w 1280"/>
                  <a:gd name="T7" fmla="*/ 1953 h 2059"/>
                  <a:gd name="T8" fmla="*/ 250 w 1280"/>
                  <a:gd name="T9" fmla="*/ 2055 h 2059"/>
                  <a:gd name="T10" fmla="*/ 1011 w 1280"/>
                  <a:gd name="T11" fmla="*/ 2059 h 2059"/>
                  <a:gd name="T12" fmla="*/ 1202 w 1280"/>
                  <a:gd name="T13" fmla="*/ 1581 h 2059"/>
                  <a:gd name="T14" fmla="*/ 1211 w 1280"/>
                  <a:gd name="T15" fmla="*/ 630 h 2059"/>
                  <a:gd name="T16" fmla="*/ 1025 w 1280"/>
                  <a:gd name="T17" fmla="*/ 105 h 2059"/>
                  <a:gd name="T18" fmla="*/ 964 w 1280"/>
                  <a:gd name="T19" fmla="*/ 4 h 2059"/>
                  <a:gd name="T20" fmla="*/ 315 w 1280"/>
                  <a:gd name="T21" fmla="*/ 0 h 2059"/>
                  <a:gd name="T22" fmla="*/ 141 w 1280"/>
                  <a:gd name="T23" fmla="*/ 355 h 2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0" h="2059">
                    <a:moveTo>
                      <a:pt x="141" y="355"/>
                    </a:moveTo>
                    <a:cubicBezTo>
                      <a:pt x="48" y="642"/>
                      <a:pt x="0" y="874"/>
                      <a:pt x="10" y="1179"/>
                    </a:cubicBezTo>
                    <a:cubicBezTo>
                      <a:pt x="13" y="1291"/>
                      <a:pt x="34" y="1474"/>
                      <a:pt x="60" y="1581"/>
                    </a:cubicBezTo>
                    <a:cubicBezTo>
                      <a:pt x="90" y="1700"/>
                      <a:pt x="141" y="1843"/>
                      <a:pt x="196" y="1953"/>
                    </a:cubicBezTo>
                    <a:lnTo>
                      <a:pt x="250" y="2055"/>
                    </a:lnTo>
                    <a:lnTo>
                      <a:pt x="1011" y="2059"/>
                    </a:lnTo>
                    <a:cubicBezTo>
                      <a:pt x="1107" y="1885"/>
                      <a:pt x="1155" y="1775"/>
                      <a:pt x="1202" y="1581"/>
                    </a:cubicBezTo>
                    <a:cubicBezTo>
                      <a:pt x="1279" y="1263"/>
                      <a:pt x="1280" y="949"/>
                      <a:pt x="1211" y="630"/>
                    </a:cubicBezTo>
                    <a:cubicBezTo>
                      <a:pt x="1174" y="463"/>
                      <a:pt x="1104" y="256"/>
                      <a:pt x="1025" y="105"/>
                    </a:cubicBezTo>
                    <a:lnTo>
                      <a:pt x="964" y="4"/>
                    </a:lnTo>
                    <a:lnTo>
                      <a:pt x="315" y="0"/>
                    </a:lnTo>
                    <a:cubicBezTo>
                      <a:pt x="230" y="149"/>
                      <a:pt x="209" y="198"/>
                      <a:pt x="141" y="355"/>
                    </a:cubicBezTo>
                    <a:close/>
                  </a:path>
                </a:pathLst>
              </a:custGeom>
              <a:solidFill>
                <a:schemeClr val="bg1"/>
              </a:solidFill>
              <a:ln w="12700" cap="flat">
                <a:solidFill>
                  <a:srgbClr val="141515"/>
                </a:solid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37" name="Oval 182">
                <a:extLst>
                  <a:ext uri="{FF2B5EF4-FFF2-40B4-BE49-F238E27FC236}">
                    <a16:creationId xmlns:a16="http://schemas.microsoft.com/office/drawing/2014/main" id="{ECDFDC65-D393-F543-B763-DF8ADE437B88}"/>
                  </a:ext>
                </a:extLst>
              </p:cNvPr>
              <p:cNvSpPr>
                <a:spLocks noChangeArrowheads="1"/>
              </p:cNvSpPr>
              <p:nvPr/>
            </p:nvSpPr>
            <p:spPr bwMode="auto">
              <a:xfrm>
                <a:off x="10472738" y="1263650"/>
                <a:ext cx="112712" cy="112713"/>
              </a:xfrm>
              <a:prstGeom prst="ellipse">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38" name="Freeform 184">
                <a:extLst>
                  <a:ext uri="{FF2B5EF4-FFF2-40B4-BE49-F238E27FC236}">
                    <a16:creationId xmlns:a16="http://schemas.microsoft.com/office/drawing/2014/main" id="{3E129B28-DEBC-5740-9685-C9DDB2031C86}"/>
                  </a:ext>
                </a:extLst>
              </p:cNvPr>
              <p:cNvSpPr>
                <a:spLocks/>
              </p:cNvSpPr>
              <p:nvPr/>
            </p:nvSpPr>
            <p:spPr bwMode="auto">
              <a:xfrm>
                <a:off x="10469563" y="1681163"/>
                <a:ext cx="112712" cy="112713"/>
              </a:xfrm>
              <a:custGeom>
                <a:avLst/>
                <a:gdLst>
                  <a:gd name="T0" fmla="*/ 0 w 310"/>
                  <a:gd name="T1" fmla="*/ 310 h 310"/>
                  <a:gd name="T2" fmla="*/ 0 w 310"/>
                  <a:gd name="T3" fmla="*/ 0 h 310"/>
                  <a:gd name="T4" fmla="*/ 310 w 310"/>
                  <a:gd name="T5" fmla="*/ 0 h 310"/>
                  <a:gd name="T6" fmla="*/ 310 w 310"/>
                  <a:gd name="T7" fmla="*/ 310 h 310"/>
                </a:gdLst>
                <a:ahLst/>
                <a:cxnLst>
                  <a:cxn ang="0">
                    <a:pos x="T0" y="T1"/>
                  </a:cxn>
                  <a:cxn ang="0">
                    <a:pos x="T2" y="T3"/>
                  </a:cxn>
                  <a:cxn ang="0">
                    <a:pos x="T4" y="T5"/>
                  </a:cxn>
                  <a:cxn ang="0">
                    <a:pos x="T6" y="T7"/>
                  </a:cxn>
                </a:cxnLst>
                <a:rect l="0" t="0" r="r" b="b"/>
                <a:pathLst>
                  <a:path w="310" h="310">
                    <a:moveTo>
                      <a:pt x="0" y="310"/>
                    </a:moveTo>
                    <a:lnTo>
                      <a:pt x="0" y="0"/>
                    </a:lnTo>
                    <a:lnTo>
                      <a:pt x="310" y="0"/>
                    </a:lnTo>
                    <a:lnTo>
                      <a:pt x="310"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39" name="Freeform 185">
                <a:extLst>
                  <a:ext uri="{FF2B5EF4-FFF2-40B4-BE49-F238E27FC236}">
                    <a16:creationId xmlns:a16="http://schemas.microsoft.com/office/drawing/2014/main" id="{66769686-6A25-C446-B8A8-BA1DE1C4CB09}"/>
                  </a:ext>
                </a:extLst>
              </p:cNvPr>
              <p:cNvSpPr>
                <a:spLocks/>
              </p:cNvSpPr>
              <p:nvPr/>
            </p:nvSpPr>
            <p:spPr bwMode="auto">
              <a:xfrm>
                <a:off x="10582275" y="1681163"/>
                <a:ext cx="112712" cy="112713"/>
              </a:xfrm>
              <a:custGeom>
                <a:avLst/>
                <a:gdLst>
                  <a:gd name="T0" fmla="*/ 0 w 309"/>
                  <a:gd name="T1" fmla="*/ 310 h 310"/>
                  <a:gd name="T2" fmla="*/ 0 w 309"/>
                  <a:gd name="T3" fmla="*/ 0 h 310"/>
                  <a:gd name="T4" fmla="*/ 309 w 309"/>
                  <a:gd name="T5" fmla="*/ 0 h 310"/>
                  <a:gd name="T6" fmla="*/ 309 w 309"/>
                  <a:gd name="T7" fmla="*/ 310 h 310"/>
                </a:gdLst>
                <a:ahLst/>
                <a:cxnLst>
                  <a:cxn ang="0">
                    <a:pos x="T0" y="T1"/>
                  </a:cxn>
                  <a:cxn ang="0">
                    <a:pos x="T2" y="T3"/>
                  </a:cxn>
                  <a:cxn ang="0">
                    <a:pos x="T4" y="T5"/>
                  </a:cxn>
                  <a:cxn ang="0">
                    <a:pos x="T6" y="T7"/>
                  </a:cxn>
                </a:cxnLst>
                <a:rect l="0" t="0" r="r" b="b"/>
                <a:pathLst>
                  <a:path w="309" h="310">
                    <a:moveTo>
                      <a:pt x="0" y="310"/>
                    </a:moveTo>
                    <a:lnTo>
                      <a:pt x="0" y="0"/>
                    </a:lnTo>
                    <a:lnTo>
                      <a:pt x="309" y="0"/>
                    </a:lnTo>
                    <a:lnTo>
                      <a:pt x="309"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40" name="Rectangle 186">
                <a:extLst>
                  <a:ext uri="{FF2B5EF4-FFF2-40B4-BE49-F238E27FC236}">
                    <a16:creationId xmlns:a16="http://schemas.microsoft.com/office/drawing/2014/main" id="{2A3C905F-F49C-0344-8475-14EF4FF53736}"/>
                  </a:ext>
                </a:extLst>
              </p:cNvPr>
              <p:cNvSpPr>
                <a:spLocks noChangeArrowheads="1"/>
              </p:cNvSpPr>
              <p:nvPr/>
            </p:nvSpPr>
            <p:spPr bwMode="auto">
              <a:xfrm>
                <a:off x="10414000" y="15684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41" name="Rectangle 188">
                <a:extLst>
                  <a:ext uri="{FF2B5EF4-FFF2-40B4-BE49-F238E27FC236}">
                    <a16:creationId xmlns:a16="http://schemas.microsoft.com/office/drawing/2014/main" id="{A4686834-E92F-B141-803D-AEB4AD83861F}"/>
                  </a:ext>
                </a:extLst>
              </p:cNvPr>
              <p:cNvSpPr>
                <a:spLocks noChangeArrowheads="1"/>
              </p:cNvSpPr>
              <p:nvPr/>
            </p:nvSpPr>
            <p:spPr bwMode="auto">
              <a:xfrm>
                <a:off x="10469563" y="1455738"/>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grpSp>
            <p:nvGrpSpPr>
              <p:cNvPr id="42" name="Gruppieren 418">
                <a:extLst>
                  <a:ext uri="{FF2B5EF4-FFF2-40B4-BE49-F238E27FC236}">
                    <a16:creationId xmlns:a16="http://schemas.microsoft.com/office/drawing/2014/main" id="{D79D924E-D1FB-C840-AEA0-0F210024CEF0}"/>
                  </a:ext>
                </a:extLst>
              </p:cNvPr>
              <p:cNvGrpSpPr/>
              <p:nvPr/>
            </p:nvGrpSpPr>
            <p:grpSpPr>
              <a:xfrm>
                <a:off x="10356850" y="1568450"/>
                <a:ext cx="288697" cy="225426"/>
                <a:chOff x="10356850" y="1568450"/>
                <a:chExt cx="288697" cy="225426"/>
              </a:xfrm>
            </p:grpSpPr>
            <p:grpSp>
              <p:nvGrpSpPr>
                <p:cNvPr id="46" name="Gruppieren 419">
                  <a:extLst>
                    <a:ext uri="{FF2B5EF4-FFF2-40B4-BE49-F238E27FC236}">
                      <a16:creationId xmlns:a16="http://schemas.microsoft.com/office/drawing/2014/main" id="{C13D2DDA-5A55-B541-80A4-25465B53ABBF}"/>
                    </a:ext>
                  </a:extLst>
                </p:cNvPr>
                <p:cNvGrpSpPr/>
                <p:nvPr/>
              </p:nvGrpSpPr>
              <p:grpSpPr>
                <a:xfrm>
                  <a:off x="10532835" y="1568450"/>
                  <a:ext cx="112712" cy="112713"/>
                  <a:chOff x="10526713" y="1568450"/>
                  <a:chExt cx="112712" cy="112713"/>
                </a:xfrm>
              </p:grpSpPr>
              <p:sp>
                <p:nvSpPr>
                  <p:cNvPr id="76" name="Rectangle 189">
                    <a:extLst>
                      <a:ext uri="{FF2B5EF4-FFF2-40B4-BE49-F238E27FC236}">
                        <a16:creationId xmlns:a16="http://schemas.microsoft.com/office/drawing/2014/main" id="{EAD62D0A-B194-3644-ADBF-BF0AD83CB209}"/>
                      </a:ext>
                    </a:extLst>
                  </p:cNvPr>
                  <p:cNvSpPr>
                    <a:spLocks noChangeArrowheads="1"/>
                  </p:cNvSpPr>
                  <p:nvPr/>
                </p:nvSpPr>
                <p:spPr bwMode="auto">
                  <a:xfrm>
                    <a:off x="10526713" y="1568450"/>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Rectangle 190">
                    <a:extLst>
                      <a:ext uri="{FF2B5EF4-FFF2-40B4-BE49-F238E27FC236}">
                        <a16:creationId xmlns:a16="http://schemas.microsoft.com/office/drawing/2014/main" id="{32D65DED-D820-6A45-AE92-35B351D287D8}"/>
                      </a:ext>
                    </a:extLst>
                  </p:cNvPr>
                  <p:cNvSpPr>
                    <a:spLocks noChangeArrowheads="1"/>
                  </p:cNvSpPr>
                  <p:nvPr/>
                </p:nvSpPr>
                <p:spPr bwMode="auto">
                  <a:xfrm>
                    <a:off x="10582275" y="1568450"/>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Rectangle 191">
                    <a:extLst>
                      <a:ext uri="{FF2B5EF4-FFF2-40B4-BE49-F238E27FC236}">
                        <a16:creationId xmlns:a16="http://schemas.microsoft.com/office/drawing/2014/main" id="{786EF0F0-E677-BF4A-B83B-21603F91351B}"/>
                      </a:ext>
                    </a:extLst>
                  </p:cNvPr>
                  <p:cNvSpPr>
                    <a:spLocks noChangeArrowheads="1"/>
                  </p:cNvSpPr>
                  <p:nvPr/>
                </p:nvSpPr>
                <p:spPr bwMode="auto">
                  <a:xfrm>
                    <a:off x="10553700" y="1568450"/>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Rectangle 192">
                    <a:extLst>
                      <a:ext uri="{FF2B5EF4-FFF2-40B4-BE49-F238E27FC236}">
                        <a16:creationId xmlns:a16="http://schemas.microsoft.com/office/drawing/2014/main" id="{740DF21A-D128-EC46-B86C-83906C38E9B5}"/>
                      </a:ext>
                    </a:extLst>
                  </p:cNvPr>
                  <p:cNvSpPr>
                    <a:spLocks noChangeArrowheads="1"/>
                  </p:cNvSpPr>
                  <p:nvPr/>
                </p:nvSpPr>
                <p:spPr bwMode="auto">
                  <a:xfrm>
                    <a:off x="10526713" y="1568450"/>
                    <a:ext cx="26987"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nvGrpSpPr>
                <p:cNvPr id="47" name="Gruppieren 420">
                  <a:extLst>
                    <a:ext uri="{FF2B5EF4-FFF2-40B4-BE49-F238E27FC236}">
                      <a16:creationId xmlns:a16="http://schemas.microsoft.com/office/drawing/2014/main" id="{574EFBFA-298B-5345-80FF-92E15D78F5C6}"/>
                    </a:ext>
                  </a:extLst>
                </p:cNvPr>
                <p:cNvGrpSpPr/>
                <p:nvPr/>
              </p:nvGrpSpPr>
              <p:grpSpPr>
                <a:xfrm>
                  <a:off x="10356850" y="1681163"/>
                  <a:ext cx="112712" cy="112713"/>
                  <a:chOff x="10356850" y="1681163"/>
                  <a:chExt cx="112712" cy="112713"/>
                </a:xfrm>
              </p:grpSpPr>
              <p:sp>
                <p:nvSpPr>
                  <p:cNvPr id="72" name="Rectangle 194">
                    <a:extLst>
                      <a:ext uri="{FF2B5EF4-FFF2-40B4-BE49-F238E27FC236}">
                        <a16:creationId xmlns:a16="http://schemas.microsoft.com/office/drawing/2014/main" id="{C05DA9C3-628C-764E-9353-650B05798FF7}"/>
                      </a:ext>
                    </a:extLst>
                  </p:cNvPr>
                  <p:cNvSpPr>
                    <a:spLocks noChangeArrowheads="1"/>
                  </p:cNvSpPr>
                  <p:nvPr/>
                </p:nvSpPr>
                <p:spPr bwMode="auto">
                  <a:xfrm>
                    <a:off x="10356850" y="1681163"/>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Rectangle 195">
                    <a:extLst>
                      <a:ext uri="{FF2B5EF4-FFF2-40B4-BE49-F238E27FC236}">
                        <a16:creationId xmlns:a16="http://schemas.microsoft.com/office/drawing/2014/main" id="{F2E569DD-E142-3143-A760-F2E77C0AD801}"/>
                      </a:ext>
                    </a:extLst>
                  </p:cNvPr>
                  <p:cNvSpPr>
                    <a:spLocks noChangeArrowheads="1"/>
                  </p:cNvSpPr>
                  <p:nvPr/>
                </p:nvSpPr>
                <p:spPr bwMode="auto">
                  <a:xfrm>
                    <a:off x="10414000" y="1681163"/>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Rectangle 196">
                    <a:extLst>
                      <a:ext uri="{FF2B5EF4-FFF2-40B4-BE49-F238E27FC236}">
                        <a16:creationId xmlns:a16="http://schemas.microsoft.com/office/drawing/2014/main" id="{C5F55EFA-97E1-6C4D-83BD-6588A82C0288}"/>
                      </a:ext>
                    </a:extLst>
                  </p:cNvPr>
                  <p:cNvSpPr>
                    <a:spLocks noChangeArrowheads="1"/>
                  </p:cNvSpPr>
                  <p:nvPr/>
                </p:nvSpPr>
                <p:spPr bwMode="auto">
                  <a:xfrm>
                    <a:off x="10385425" y="1681163"/>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Rectangle 197">
                    <a:extLst>
                      <a:ext uri="{FF2B5EF4-FFF2-40B4-BE49-F238E27FC236}">
                        <a16:creationId xmlns:a16="http://schemas.microsoft.com/office/drawing/2014/main" id="{4E0FD69A-96EC-5648-8F0B-27B947DCE550}"/>
                      </a:ext>
                    </a:extLst>
                  </p:cNvPr>
                  <p:cNvSpPr>
                    <a:spLocks noChangeArrowheads="1"/>
                  </p:cNvSpPr>
                  <p:nvPr/>
                </p:nvSpPr>
                <p:spPr bwMode="auto">
                  <a:xfrm>
                    <a:off x="10356850" y="1681163"/>
                    <a:ext cx="28575"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grpSp>
            <p:nvGrpSpPr>
              <p:cNvPr id="43" name="Gruppieren 417">
                <a:extLst>
                  <a:ext uri="{FF2B5EF4-FFF2-40B4-BE49-F238E27FC236}">
                    <a16:creationId xmlns:a16="http://schemas.microsoft.com/office/drawing/2014/main" id="{3F89B7D8-C789-6844-80DF-DAECAFEA8CE6}"/>
                  </a:ext>
                </a:extLst>
              </p:cNvPr>
              <p:cNvGrpSpPr/>
              <p:nvPr/>
            </p:nvGrpSpPr>
            <p:grpSpPr>
              <a:xfrm>
                <a:off x="10356850" y="1568450"/>
                <a:ext cx="282575" cy="225426"/>
                <a:chOff x="10509250" y="1720850"/>
                <a:chExt cx="282575" cy="225426"/>
              </a:xfrm>
            </p:grpSpPr>
            <p:sp>
              <p:nvSpPr>
                <p:cNvPr id="44" name="Rectangle 193">
                  <a:extLst>
                    <a:ext uri="{FF2B5EF4-FFF2-40B4-BE49-F238E27FC236}">
                      <a16:creationId xmlns:a16="http://schemas.microsoft.com/office/drawing/2014/main" id="{074DAAE9-28E3-5A47-8FFC-E46164361BB0}"/>
                    </a:ext>
                  </a:extLst>
                </p:cNvPr>
                <p:cNvSpPr>
                  <a:spLocks noChangeArrowheads="1"/>
                </p:cNvSpPr>
                <p:nvPr/>
              </p:nvSpPr>
              <p:spPr bwMode="auto">
                <a:xfrm>
                  <a:off x="10679113" y="17208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45" name="Rectangle 198">
                  <a:extLst>
                    <a:ext uri="{FF2B5EF4-FFF2-40B4-BE49-F238E27FC236}">
                      <a16:creationId xmlns:a16="http://schemas.microsoft.com/office/drawing/2014/main" id="{639710D0-D350-3444-B1E8-732F01D072E7}"/>
                    </a:ext>
                  </a:extLst>
                </p:cNvPr>
                <p:cNvSpPr>
                  <a:spLocks noChangeArrowheads="1"/>
                </p:cNvSpPr>
                <p:nvPr/>
              </p:nvSpPr>
              <p:spPr bwMode="auto">
                <a:xfrm>
                  <a:off x="10509250" y="1833563"/>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grpSp>
        </p:grpSp>
        <p:sp>
          <p:nvSpPr>
            <p:cNvPr id="31" name="Rectangle 30">
              <a:extLst>
                <a:ext uri="{FF2B5EF4-FFF2-40B4-BE49-F238E27FC236}">
                  <a16:creationId xmlns:a16="http://schemas.microsoft.com/office/drawing/2014/main" id="{BA375F6F-2513-2341-99FC-AA956FA0C6B3}"/>
                </a:ext>
              </a:extLst>
            </p:cNvPr>
            <p:cNvSpPr/>
            <p:nvPr/>
          </p:nvSpPr>
          <p:spPr>
            <a:xfrm>
              <a:off x="7908649" y="531756"/>
              <a:ext cx="1906291" cy="338554"/>
            </a:xfrm>
            <a:prstGeom prst="rect">
              <a:avLst/>
            </a:prstGeom>
          </p:spPr>
          <p:txBody>
            <a:bodyPr wrap="none">
              <a:spAutoFit/>
            </a:bodyPr>
            <a:lstStyle/>
            <a:p>
              <a:pPr fontAlgn="base">
                <a:spcBef>
                  <a:spcPct val="50000"/>
                </a:spcBef>
                <a:spcAft>
                  <a:spcPct val="0"/>
                </a:spcAft>
                <a:buClr>
                  <a:srgbClr val="F0AB00"/>
                </a:buClr>
                <a:buSzPct val="80000"/>
              </a:pPr>
              <a:r>
                <a:rPr lang="en-DE" sz="1600" b="1" kern="0" dirty="0">
                  <a:ea typeface="Arial Unicode MS" pitchFamily="34" charset="-128"/>
                  <a:cs typeface="Arial Unicode MS" pitchFamily="34" charset="-128"/>
                </a:rPr>
                <a:t>Rocket Chips Inc.</a:t>
              </a:r>
            </a:p>
          </p:txBody>
        </p:sp>
      </p:grpSp>
    </p:spTree>
    <p:extLst>
      <p:ext uri="{BB962C8B-B14F-4D97-AF65-F5344CB8AC3E}">
        <p14:creationId xmlns:p14="http://schemas.microsoft.com/office/powerpoint/2010/main" val="40855649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7">
            <a:extLst>
              <a:ext uri="{FF2B5EF4-FFF2-40B4-BE49-F238E27FC236}">
                <a16:creationId xmlns:a16="http://schemas.microsoft.com/office/drawing/2014/main" id="{8A7B15CE-38EA-7247-A2AE-B5DB73D8D66A}"/>
              </a:ext>
            </a:extLst>
          </p:cNvPr>
          <p:cNvSpPr txBox="1">
            <a:spLocks/>
          </p:cNvSpPr>
          <p:nvPr/>
        </p:nvSpPr>
        <p:spPr bwMode="gray">
          <a:xfrm>
            <a:off x="415692" y="362533"/>
            <a:ext cx="6127611" cy="923330"/>
          </a:xfrm>
          <a:prstGeom prst="rect">
            <a:avLst/>
          </a:prstGeom>
        </p:spPr>
        <p:txBody>
          <a:bodyPr vert="horz" wrap="square" lIns="0" tIns="0" rIns="0" bIns="0" rtlCol="0" anchor="t" anchorCtr="0">
            <a:spAutoFit/>
          </a:bodyPr>
          <a:lstStyle>
            <a:lvl1pPr algn="l" defTabSz="897843" rtl="0" eaLnBrk="1" latinLnBrk="0" hangingPunct="1">
              <a:spcBef>
                <a:spcPct val="0"/>
              </a:spcBef>
              <a:buNone/>
              <a:defRPr sz="1980" b="1" kern="1200" baseline="0">
                <a:solidFill>
                  <a:schemeClr val="tx1"/>
                </a:solidFill>
                <a:latin typeface="+mj-lt"/>
                <a:ea typeface="+mj-ea"/>
                <a:cs typeface="+mj-cs"/>
              </a:defRPr>
            </a:lvl1pPr>
          </a:lstStyle>
          <a:p>
            <a:r>
              <a:rPr lang="en-US" sz="3000" dirty="0"/>
              <a:t>Software Distribution Diagram</a:t>
            </a:r>
            <a:br>
              <a:rPr lang="en-US" sz="3000" dirty="0"/>
            </a:br>
            <a:r>
              <a:rPr lang="en-US" sz="3000" dirty="0">
                <a:solidFill>
                  <a:schemeClr val="accent1"/>
                </a:solidFill>
              </a:rPr>
              <a:t>Template</a:t>
            </a:r>
          </a:p>
        </p:txBody>
      </p:sp>
      <p:grpSp>
        <p:nvGrpSpPr>
          <p:cNvPr id="2" name="Group 1">
            <a:extLst>
              <a:ext uri="{FF2B5EF4-FFF2-40B4-BE49-F238E27FC236}">
                <a16:creationId xmlns:a16="http://schemas.microsoft.com/office/drawing/2014/main" id="{EA0EEF89-A8D8-6A44-86C8-71752656B5A6}"/>
              </a:ext>
            </a:extLst>
          </p:cNvPr>
          <p:cNvGrpSpPr/>
          <p:nvPr/>
        </p:nvGrpSpPr>
        <p:grpSpPr>
          <a:xfrm>
            <a:off x="472120" y="1872000"/>
            <a:ext cx="9597133" cy="4815832"/>
            <a:chOff x="389355" y="1725069"/>
            <a:chExt cx="10234302" cy="5135563"/>
          </a:xfrm>
        </p:grpSpPr>
        <p:sp>
          <p:nvSpPr>
            <p:cNvPr id="25" name="Rechteck 9">
              <a:extLst>
                <a:ext uri="{FF2B5EF4-FFF2-40B4-BE49-F238E27FC236}">
                  <a16:creationId xmlns:a16="http://schemas.microsoft.com/office/drawing/2014/main" id="{437A5A62-356F-7C4F-B1C5-039B7018A91F}"/>
                </a:ext>
              </a:extLst>
            </p:cNvPr>
            <p:cNvSpPr/>
            <p:nvPr/>
          </p:nvSpPr>
          <p:spPr>
            <a:xfrm>
              <a:off x="650761" y="1725069"/>
              <a:ext cx="8671417" cy="3641558"/>
            </a:xfrm>
            <a:prstGeom prst="rect">
              <a:avLst/>
            </a:prstGeom>
            <a:noFill/>
            <a:ln w="19050" cap="rnd">
              <a:solidFill>
                <a:srgbClr val="427CAC"/>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0" rtlCol="0" anchor="t" anchorCtr="0"/>
            <a:lstStyle/>
            <a:p>
              <a:pPr fontAlgn="base">
                <a:spcBef>
                  <a:spcPts val="600"/>
                </a:spcBef>
                <a:spcAft>
                  <a:spcPct val="0"/>
                </a:spcAft>
                <a:buClr>
                  <a:srgbClr val="F0AB00"/>
                </a:buClr>
                <a:buSzPct val="80000"/>
              </a:pPr>
              <a:r>
                <a:rPr lang="en-US" sz="1100" b="1" kern="0" dirty="0">
                  <a:solidFill>
                    <a:schemeClr val="tx1">
                      <a:lumMod val="65000"/>
                      <a:lumOff val="35000"/>
                    </a:schemeClr>
                  </a:solidFill>
                  <a:latin typeface="+mj-lt"/>
                  <a:ea typeface="BentonSans Bold" charset="0"/>
                  <a:cs typeface="BentonSans Bold" charset="0"/>
                </a:rPr>
                <a:t>&lt;Infrastructure Provider 1&gt;</a:t>
              </a:r>
            </a:p>
            <a:p>
              <a:pPr fontAlgn="base">
                <a:spcBef>
                  <a:spcPts val="600"/>
                </a:spcBef>
                <a:spcAft>
                  <a:spcPct val="0"/>
                </a:spcAft>
                <a:buClr>
                  <a:srgbClr val="F0AB00"/>
                </a:buClr>
                <a:buSzPct val="80000"/>
              </a:pPr>
              <a:r>
                <a:rPr lang="en-US" sz="1100" b="1" kern="0" dirty="0">
                  <a:solidFill>
                    <a:schemeClr val="tx1">
                      <a:lumMod val="65000"/>
                      <a:lumOff val="35000"/>
                    </a:schemeClr>
                  </a:solidFill>
                  <a:latin typeface="+mj-lt"/>
                  <a:ea typeface="BentonSans Bold" charset="0"/>
                  <a:cs typeface="BentonSans Bold" charset="0"/>
                </a:rPr>
                <a:t> </a:t>
              </a:r>
              <a:endParaRPr lang="en-US" sz="1100" kern="0" dirty="0">
                <a:solidFill>
                  <a:schemeClr val="tx1">
                    <a:lumMod val="65000"/>
                    <a:lumOff val="35000"/>
                  </a:schemeClr>
                </a:solidFill>
                <a:latin typeface="+mj-lt"/>
                <a:ea typeface="BentonSans Bold" charset="0"/>
                <a:cs typeface="BentonSans Bold" charset="0"/>
              </a:endParaRPr>
            </a:p>
          </p:txBody>
        </p:sp>
        <p:sp>
          <p:nvSpPr>
            <p:cNvPr id="26" name="Rechteck 9">
              <a:extLst>
                <a:ext uri="{FF2B5EF4-FFF2-40B4-BE49-F238E27FC236}">
                  <a16:creationId xmlns:a16="http://schemas.microsoft.com/office/drawing/2014/main" id="{F89B628F-C06A-854E-B940-E421D5FD49BD}"/>
                </a:ext>
              </a:extLst>
            </p:cNvPr>
            <p:cNvSpPr/>
            <p:nvPr/>
          </p:nvSpPr>
          <p:spPr>
            <a:xfrm>
              <a:off x="1304286" y="3873051"/>
              <a:ext cx="3657068" cy="1169786"/>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100" b="1" dirty="0">
                  <a:solidFill>
                    <a:schemeClr val="tx1">
                      <a:lumMod val="65000"/>
                      <a:lumOff val="35000"/>
                    </a:schemeClr>
                  </a:solidFill>
                </a:rPr>
                <a:t>&lt;Solution Building Block&gt;</a:t>
              </a:r>
              <a:endParaRPr lang="en-US" sz="1100" dirty="0">
                <a:solidFill>
                  <a:schemeClr val="tx1">
                    <a:lumMod val="65000"/>
                    <a:lumOff val="35000"/>
                  </a:schemeClr>
                </a:solidFill>
              </a:endParaRPr>
            </a:p>
          </p:txBody>
        </p:sp>
        <p:sp>
          <p:nvSpPr>
            <p:cNvPr id="27" name="Rechteck 9">
              <a:extLst>
                <a:ext uri="{FF2B5EF4-FFF2-40B4-BE49-F238E27FC236}">
                  <a16:creationId xmlns:a16="http://schemas.microsoft.com/office/drawing/2014/main" id="{A36C5B84-C2B2-AD41-8C7D-C1B25C76800E}"/>
                </a:ext>
              </a:extLst>
            </p:cNvPr>
            <p:cNvSpPr/>
            <p:nvPr/>
          </p:nvSpPr>
          <p:spPr>
            <a:xfrm>
              <a:off x="1296907" y="3069233"/>
              <a:ext cx="3664447" cy="654292"/>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100" b="1" dirty="0">
                  <a:solidFill>
                    <a:schemeClr val="tx1">
                      <a:lumMod val="65000"/>
                      <a:lumOff val="35000"/>
                    </a:schemeClr>
                  </a:solidFill>
                </a:rPr>
                <a:t>&lt;Solution Building Block&gt;</a:t>
              </a:r>
              <a:endParaRPr lang="en-US" sz="1100" dirty="0">
                <a:solidFill>
                  <a:schemeClr val="tx1">
                    <a:lumMod val="65000"/>
                    <a:lumOff val="35000"/>
                  </a:schemeClr>
                </a:solidFill>
              </a:endParaRPr>
            </a:p>
          </p:txBody>
        </p:sp>
        <p:sp>
          <p:nvSpPr>
            <p:cNvPr id="28" name="Rechteck 9">
              <a:extLst>
                <a:ext uri="{FF2B5EF4-FFF2-40B4-BE49-F238E27FC236}">
                  <a16:creationId xmlns:a16="http://schemas.microsoft.com/office/drawing/2014/main" id="{8E50C18F-28B5-484B-A3B6-753D3E048B97}"/>
                </a:ext>
              </a:extLst>
            </p:cNvPr>
            <p:cNvSpPr/>
            <p:nvPr/>
          </p:nvSpPr>
          <p:spPr>
            <a:xfrm>
              <a:off x="6709257" y="5714980"/>
              <a:ext cx="2612922" cy="1138953"/>
            </a:xfrm>
            <a:prstGeom prst="rect">
              <a:avLst/>
            </a:prstGeom>
            <a:noFill/>
            <a:ln w="19050" cap="rnd">
              <a:solidFill>
                <a:srgbClr val="427CAC"/>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0" rtlCol="0" anchor="t" anchorCtr="0"/>
            <a:lstStyle/>
            <a:p>
              <a:pPr fontAlgn="base">
                <a:spcBef>
                  <a:spcPts val="600"/>
                </a:spcBef>
                <a:spcAft>
                  <a:spcPct val="0"/>
                </a:spcAft>
                <a:buClr>
                  <a:srgbClr val="F0AB00"/>
                </a:buClr>
                <a:buSzPct val="80000"/>
              </a:pPr>
              <a:r>
                <a:rPr lang="en-US" sz="1100" b="1" kern="0" dirty="0">
                  <a:solidFill>
                    <a:schemeClr val="tx1">
                      <a:lumMod val="65000"/>
                      <a:lumOff val="35000"/>
                    </a:schemeClr>
                  </a:solidFill>
                  <a:latin typeface="+mj-lt"/>
                  <a:ea typeface="BentonSans Bold" charset="0"/>
                  <a:cs typeface="BentonSans Bold" charset="0"/>
                </a:rPr>
                <a:t>&lt;Shopfloor / Remote location&gt;</a:t>
              </a:r>
            </a:p>
            <a:p>
              <a:pPr fontAlgn="base">
                <a:spcBef>
                  <a:spcPts val="600"/>
                </a:spcBef>
                <a:spcAft>
                  <a:spcPct val="0"/>
                </a:spcAft>
                <a:buClr>
                  <a:srgbClr val="F0AB00"/>
                </a:buClr>
                <a:buSzPct val="80000"/>
              </a:pPr>
              <a:r>
                <a:rPr lang="en-US" sz="1100" b="1" kern="0" dirty="0">
                  <a:solidFill>
                    <a:schemeClr val="tx1">
                      <a:lumMod val="65000"/>
                      <a:lumOff val="35000"/>
                    </a:schemeClr>
                  </a:solidFill>
                  <a:latin typeface="+mj-lt"/>
                  <a:ea typeface="BentonSans Bold" charset="0"/>
                  <a:cs typeface="BentonSans Bold" charset="0"/>
                </a:rPr>
                <a:t> </a:t>
              </a:r>
              <a:endParaRPr lang="en-US" sz="1100" kern="0" dirty="0">
                <a:solidFill>
                  <a:schemeClr val="tx1">
                    <a:lumMod val="65000"/>
                    <a:lumOff val="35000"/>
                  </a:schemeClr>
                </a:solidFill>
                <a:latin typeface="+mj-lt"/>
                <a:ea typeface="BentonSans Bold" charset="0"/>
                <a:cs typeface="BentonSans Bold" charset="0"/>
              </a:endParaRPr>
            </a:p>
          </p:txBody>
        </p:sp>
        <p:sp>
          <p:nvSpPr>
            <p:cNvPr id="29" name="Rechteck 9">
              <a:extLst>
                <a:ext uri="{FF2B5EF4-FFF2-40B4-BE49-F238E27FC236}">
                  <a16:creationId xmlns:a16="http://schemas.microsoft.com/office/drawing/2014/main" id="{BE103EA1-8073-5D43-B972-45A41E77550D}"/>
                </a:ext>
              </a:extLst>
            </p:cNvPr>
            <p:cNvSpPr/>
            <p:nvPr/>
          </p:nvSpPr>
          <p:spPr>
            <a:xfrm>
              <a:off x="916778" y="2410591"/>
              <a:ext cx="5456727" cy="2807093"/>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100" b="1" dirty="0">
                  <a:solidFill>
                    <a:schemeClr val="tx1">
                      <a:lumMod val="65000"/>
                      <a:lumOff val="35000"/>
                    </a:schemeClr>
                  </a:solidFill>
                </a:rPr>
                <a:t>&lt;Architecture Building Block&gt;</a:t>
              </a:r>
              <a:endParaRPr lang="en-US" sz="1100" dirty="0">
                <a:solidFill>
                  <a:schemeClr val="tx1">
                    <a:lumMod val="65000"/>
                    <a:lumOff val="35000"/>
                  </a:schemeClr>
                </a:solidFill>
              </a:endParaRPr>
            </a:p>
          </p:txBody>
        </p:sp>
        <p:sp>
          <p:nvSpPr>
            <p:cNvPr id="30" name="Rechteck 9">
              <a:extLst>
                <a:ext uri="{FF2B5EF4-FFF2-40B4-BE49-F238E27FC236}">
                  <a16:creationId xmlns:a16="http://schemas.microsoft.com/office/drawing/2014/main" id="{34AE24BD-32E6-7047-8464-CB8192080FED}"/>
                </a:ext>
              </a:extLst>
            </p:cNvPr>
            <p:cNvSpPr/>
            <p:nvPr/>
          </p:nvSpPr>
          <p:spPr>
            <a:xfrm>
              <a:off x="6985929" y="6044251"/>
              <a:ext cx="2248907" cy="654292"/>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100" b="1" dirty="0">
                  <a:solidFill>
                    <a:schemeClr val="tx1">
                      <a:lumMod val="65000"/>
                      <a:lumOff val="35000"/>
                    </a:schemeClr>
                  </a:solidFill>
                </a:rPr>
                <a:t>&lt;Solution Building Block &gt;</a:t>
              </a:r>
              <a:br>
                <a:rPr lang="en-US" sz="1100" b="1" dirty="0">
                  <a:solidFill>
                    <a:schemeClr val="tx1">
                      <a:lumMod val="65000"/>
                      <a:lumOff val="35000"/>
                    </a:schemeClr>
                  </a:solidFill>
                </a:rPr>
              </a:br>
              <a:endParaRPr lang="en-US" sz="1100" dirty="0">
                <a:solidFill>
                  <a:schemeClr val="tx1">
                    <a:lumMod val="65000"/>
                    <a:lumOff val="35000"/>
                  </a:schemeClr>
                </a:solidFill>
              </a:endParaRPr>
            </a:p>
          </p:txBody>
        </p:sp>
        <p:sp>
          <p:nvSpPr>
            <p:cNvPr id="31" name="Rechteck 9">
              <a:extLst>
                <a:ext uri="{FF2B5EF4-FFF2-40B4-BE49-F238E27FC236}">
                  <a16:creationId xmlns:a16="http://schemas.microsoft.com/office/drawing/2014/main" id="{DC98EB86-C42E-D045-B8AD-B5B4E72B1B6D}"/>
                </a:ext>
              </a:extLst>
            </p:cNvPr>
            <p:cNvSpPr/>
            <p:nvPr/>
          </p:nvSpPr>
          <p:spPr>
            <a:xfrm>
              <a:off x="660315" y="5721679"/>
              <a:ext cx="5719293" cy="1138953"/>
            </a:xfrm>
            <a:prstGeom prst="rect">
              <a:avLst/>
            </a:prstGeom>
            <a:noFill/>
            <a:ln w="19050" cap="rnd">
              <a:solidFill>
                <a:srgbClr val="427CAC"/>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0" rtlCol="0" anchor="t" anchorCtr="0"/>
            <a:lstStyle/>
            <a:p>
              <a:pPr fontAlgn="base">
                <a:spcBef>
                  <a:spcPts val="600"/>
                </a:spcBef>
                <a:spcAft>
                  <a:spcPct val="0"/>
                </a:spcAft>
                <a:buClr>
                  <a:srgbClr val="F0AB00"/>
                </a:buClr>
                <a:buSzPct val="80000"/>
              </a:pPr>
              <a:r>
                <a:rPr lang="en-US" sz="1100" b="1" kern="0" dirty="0">
                  <a:solidFill>
                    <a:schemeClr val="tx1">
                      <a:lumMod val="65000"/>
                      <a:lumOff val="35000"/>
                    </a:schemeClr>
                  </a:solidFill>
                  <a:latin typeface="+mj-lt"/>
                  <a:ea typeface="BentonSans Bold" charset="0"/>
                  <a:cs typeface="BentonSans Bold" charset="0"/>
                </a:rPr>
                <a:t>&lt;Data Center&gt;</a:t>
              </a:r>
            </a:p>
            <a:p>
              <a:pPr fontAlgn="base">
                <a:spcBef>
                  <a:spcPts val="600"/>
                </a:spcBef>
                <a:spcAft>
                  <a:spcPct val="0"/>
                </a:spcAft>
                <a:buClr>
                  <a:srgbClr val="F0AB00"/>
                </a:buClr>
                <a:buSzPct val="80000"/>
              </a:pPr>
              <a:r>
                <a:rPr lang="en-US" sz="1100" b="1" kern="0" dirty="0">
                  <a:solidFill>
                    <a:schemeClr val="tx1">
                      <a:lumMod val="65000"/>
                      <a:lumOff val="35000"/>
                    </a:schemeClr>
                  </a:solidFill>
                  <a:latin typeface="+mj-lt"/>
                  <a:ea typeface="BentonSans Bold" charset="0"/>
                  <a:cs typeface="BentonSans Bold" charset="0"/>
                </a:rPr>
                <a:t> </a:t>
              </a:r>
              <a:endParaRPr lang="en-US" sz="1100" kern="0" dirty="0">
                <a:solidFill>
                  <a:schemeClr val="tx1">
                    <a:lumMod val="65000"/>
                    <a:lumOff val="35000"/>
                  </a:schemeClr>
                </a:solidFill>
                <a:latin typeface="+mj-lt"/>
                <a:ea typeface="BentonSans Bold" charset="0"/>
                <a:cs typeface="BentonSans Bold" charset="0"/>
              </a:endParaRPr>
            </a:p>
          </p:txBody>
        </p:sp>
        <p:sp>
          <p:nvSpPr>
            <p:cNvPr id="32" name="Rechteck 9">
              <a:extLst>
                <a:ext uri="{FF2B5EF4-FFF2-40B4-BE49-F238E27FC236}">
                  <a16:creationId xmlns:a16="http://schemas.microsoft.com/office/drawing/2014/main" id="{FC0BFFD0-D581-1C47-9315-19ED069E0B43}"/>
                </a:ext>
              </a:extLst>
            </p:cNvPr>
            <p:cNvSpPr/>
            <p:nvPr/>
          </p:nvSpPr>
          <p:spPr>
            <a:xfrm>
              <a:off x="798210" y="6043001"/>
              <a:ext cx="2458208" cy="654292"/>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100" b="1" dirty="0">
                  <a:solidFill>
                    <a:schemeClr val="tx1">
                      <a:lumMod val="65000"/>
                      <a:lumOff val="35000"/>
                    </a:schemeClr>
                  </a:solidFill>
                </a:rPr>
                <a:t>&lt;Solution Building Block&gt;</a:t>
              </a:r>
              <a:br>
                <a:rPr lang="en-US" sz="1100" b="1" dirty="0">
                  <a:solidFill>
                    <a:schemeClr val="tx1">
                      <a:lumMod val="65000"/>
                      <a:lumOff val="35000"/>
                    </a:schemeClr>
                  </a:solidFill>
                </a:rPr>
              </a:br>
              <a:endParaRPr lang="en-US" sz="1100" dirty="0">
                <a:solidFill>
                  <a:schemeClr val="tx1">
                    <a:lumMod val="65000"/>
                    <a:lumOff val="35000"/>
                  </a:schemeClr>
                </a:solidFill>
              </a:endParaRPr>
            </a:p>
          </p:txBody>
        </p:sp>
        <p:sp>
          <p:nvSpPr>
            <p:cNvPr id="33" name="Rechteck 9">
              <a:extLst>
                <a:ext uri="{FF2B5EF4-FFF2-40B4-BE49-F238E27FC236}">
                  <a16:creationId xmlns:a16="http://schemas.microsoft.com/office/drawing/2014/main" id="{1807A9F3-95D7-9248-A2D0-03627002311C}"/>
                </a:ext>
              </a:extLst>
            </p:cNvPr>
            <p:cNvSpPr/>
            <p:nvPr/>
          </p:nvSpPr>
          <p:spPr>
            <a:xfrm>
              <a:off x="1422585" y="4393252"/>
              <a:ext cx="2715586" cy="566660"/>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100" b="1" dirty="0">
                  <a:solidFill>
                    <a:schemeClr val="tx1">
                      <a:lumMod val="65000"/>
                      <a:lumOff val="35000"/>
                    </a:schemeClr>
                  </a:solidFill>
                </a:rPr>
                <a:t>&lt;Solution Building Block&gt;</a:t>
              </a:r>
              <a:endParaRPr lang="en-US" sz="1100" dirty="0">
                <a:solidFill>
                  <a:schemeClr val="tx1">
                    <a:lumMod val="65000"/>
                    <a:lumOff val="35000"/>
                  </a:schemeClr>
                </a:solidFill>
              </a:endParaRPr>
            </a:p>
          </p:txBody>
        </p:sp>
        <p:sp>
          <p:nvSpPr>
            <p:cNvPr id="34" name="Rechteck 9">
              <a:extLst>
                <a:ext uri="{FF2B5EF4-FFF2-40B4-BE49-F238E27FC236}">
                  <a16:creationId xmlns:a16="http://schemas.microsoft.com/office/drawing/2014/main" id="{2C452321-4FE0-9243-B9C1-D049119FF622}"/>
                </a:ext>
              </a:extLst>
            </p:cNvPr>
            <p:cNvSpPr/>
            <p:nvPr/>
          </p:nvSpPr>
          <p:spPr>
            <a:xfrm>
              <a:off x="3716127" y="6031755"/>
              <a:ext cx="2458208" cy="654292"/>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100" b="1" dirty="0">
                  <a:solidFill>
                    <a:schemeClr val="tx1">
                      <a:lumMod val="65000"/>
                      <a:lumOff val="35000"/>
                    </a:schemeClr>
                  </a:solidFill>
                </a:rPr>
                <a:t>&lt;Solution Building Block&gt;</a:t>
              </a:r>
              <a:br>
                <a:rPr lang="en-US" sz="1100" b="1" dirty="0">
                  <a:solidFill>
                    <a:schemeClr val="tx1">
                      <a:lumMod val="65000"/>
                      <a:lumOff val="35000"/>
                    </a:schemeClr>
                  </a:solidFill>
                </a:rPr>
              </a:br>
              <a:endParaRPr lang="en-US" sz="1100" dirty="0">
                <a:solidFill>
                  <a:schemeClr val="tx1">
                    <a:lumMod val="65000"/>
                    <a:lumOff val="35000"/>
                  </a:schemeClr>
                </a:solidFill>
              </a:endParaRPr>
            </a:p>
          </p:txBody>
        </p:sp>
        <p:sp>
          <p:nvSpPr>
            <p:cNvPr id="35" name="Rechteck 9">
              <a:extLst>
                <a:ext uri="{FF2B5EF4-FFF2-40B4-BE49-F238E27FC236}">
                  <a16:creationId xmlns:a16="http://schemas.microsoft.com/office/drawing/2014/main" id="{8B76DEA2-0E43-9243-BF31-5F5023FF59DB}"/>
                </a:ext>
              </a:extLst>
            </p:cNvPr>
            <p:cNvSpPr/>
            <p:nvPr/>
          </p:nvSpPr>
          <p:spPr>
            <a:xfrm>
              <a:off x="6752618" y="2405963"/>
              <a:ext cx="2358799" cy="654292"/>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100" b="1" dirty="0">
                  <a:solidFill>
                    <a:schemeClr val="tx1">
                      <a:lumMod val="65000"/>
                      <a:lumOff val="35000"/>
                    </a:schemeClr>
                  </a:solidFill>
                </a:rPr>
                <a:t>&lt;Solution Building Block&gt;</a:t>
              </a:r>
              <a:endParaRPr lang="en-US" sz="1100" dirty="0">
                <a:solidFill>
                  <a:schemeClr val="tx1">
                    <a:lumMod val="65000"/>
                    <a:lumOff val="35000"/>
                  </a:schemeClr>
                </a:solidFill>
              </a:endParaRPr>
            </a:p>
          </p:txBody>
        </p:sp>
        <p:cxnSp>
          <p:nvCxnSpPr>
            <p:cNvPr id="36" name="Gerade Verbindung 60">
              <a:extLst>
                <a:ext uri="{FF2B5EF4-FFF2-40B4-BE49-F238E27FC236}">
                  <a16:creationId xmlns:a16="http://schemas.microsoft.com/office/drawing/2014/main" id="{C9AF637E-4AB3-8B48-B9F5-353A16E9BE3B}"/>
                </a:ext>
              </a:extLst>
            </p:cNvPr>
            <p:cNvCxnSpPr>
              <a:cxnSpLocks/>
            </p:cNvCxnSpPr>
            <p:nvPr/>
          </p:nvCxnSpPr>
          <p:spPr>
            <a:xfrm>
              <a:off x="389355" y="5530041"/>
              <a:ext cx="9857933" cy="0"/>
            </a:xfrm>
            <a:prstGeom prst="line">
              <a:avLst/>
            </a:prstGeom>
            <a:ln w="3810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7" name="Abgerundetes Rechteck 30">
              <a:extLst>
                <a:ext uri="{FF2B5EF4-FFF2-40B4-BE49-F238E27FC236}">
                  <a16:creationId xmlns:a16="http://schemas.microsoft.com/office/drawing/2014/main" id="{DDD4A842-5E0C-964D-992A-EC3F5F5FDD4C}"/>
                </a:ext>
              </a:extLst>
            </p:cNvPr>
            <p:cNvSpPr/>
            <p:nvPr/>
          </p:nvSpPr>
          <p:spPr>
            <a:xfrm>
              <a:off x="9322177" y="5191385"/>
              <a:ext cx="1300802" cy="280743"/>
            </a:xfrm>
            <a:prstGeom prst="roundRect">
              <a:avLst>
                <a:gd name="adj" fmla="val 4078"/>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35991" tIns="35991" rIns="35991" bIns="35991" rtlCol="0" anchor="ctr"/>
            <a:lstStyle/>
            <a:p>
              <a:r>
                <a:rPr lang="en-US" sz="1200" b="1" dirty="0">
                  <a:solidFill>
                    <a:schemeClr val="tx1">
                      <a:lumMod val="65000"/>
                      <a:lumOff val="35000"/>
                    </a:schemeClr>
                  </a:solidFill>
                  <a:latin typeface="Arial" charset="0"/>
                  <a:ea typeface="Arial" charset="0"/>
                  <a:cs typeface="Arial" charset="0"/>
                </a:rPr>
                <a:t>Public Cloud</a:t>
              </a:r>
            </a:p>
          </p:txBody>
        </p:sp>
        <p:sp>
          <p:nvSpPr>
            <p:cNvPr id="38" name="Abgerundetes Rechteck 30">
              <a:extLst>
                <a:ext uri="{FF2B5EF4-FFF2-40B4-BE49-F238E27FC236}">
                  <a16:creationId xmlns:a16="http://schemas.microsoft.com/office/drawing/2014/main" id="{CC794040-5A51-5042-9A01-34B554A59DB6}"/>
                </a:ext>
              </a:extLst>
            </p:cNvPr>
            <p:cNvSpPr/>
            <p:nvPr/>
          </p:nvSpPr>
          <p:spPr>
            <a:xfrm>
              <a:off x="9322177" y="5530041"/>
              <a:ext cx="1301480" cy="351220"/>
            </a:xfrm>
            <a:prstGeom prst="roundRect">
              <a:avLst>
                <a:gd name="adj" fmla="val 4078"/>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35991" tIns="35991" rIns="35991" bIns="35991" rtlCol="0" anchor="ctr"/>
            <a:lstStyle/>
            <a:p>
              <a:r>
                <a:rPr lang="en-US" sz="1200" b="1" dirty="0">
                  <a:solidFill>
                    <a:schemeClr val="tx1">
                      <a:lumMod val="65000"/>
                      <a:lumOff val="35000"/>
                    </a:schemeClr>
                  </a:solidFill>
                  <a:latin typeface="Arial" charset="0"/>
                  <a:ea typeface="Arial" charset="0"/>
                  <a:cs typeface="Arial" charset="0"/>
                </a:rPr>
                <a:t>On-Premise</a:t>
              </a:r>
            </a:p>
          </p:txBody>
        </p:sp>
      </p:grpSp>
    </p:spTree>
    <p:extLst>
      <p:ext uri="{BB962C8B-B14F-4D97-AF65-F5344CB8AC3E}">
        <p14:creationId xmlns:p14="http://schemas.microsoft.com/office/powerpoint/2010/main" val="2700715395"/>
      </p:ext>
    </p:extLst>
  </p:cSld>
  <p:clrMapOvr>
    <a:masterClrMapping/>
  </p:clrMapOvr>
</p:sld>
</file>

<file path=ppt/theme/theme1.xml><?xml version="1.0" encoding="utf-8"?>
<a:theme xmlns:a="http://schemas.openxmlformats.org/drawingml/2006/main" name="SAP_2017_16x9_black">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9525">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2017_16x9_black.potx" id="{9488014F-4BF2-4B73-9741-6D40B78C18AF}" vid="{315AB80D-2AE3-4555-B7D1-B9C512524916}"/>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3A66DFC0FA59C4CB24D5FE7E540AA17" ma:contentTypeVersion="12" ma:contentTypeDescription="Create a new document." ma:contentTypeScope="" ma:versionID="abba1023cf49b842e5e6f6ec598f39c1">
  <xsd:schema xmlns:xsd="http://www.w3.org/2001/XMLSchema" xmlns:xs="http://www.w3.org/2001/XMLSchema" xmlns:p="http://schemas.microsoft.com/office/2006/metadata/properties" xmlns:ns2="a4db2a34-0736-46a6-8e57-adada2c67914" xmlns:ns3="4ef8eab0-a2b2-4607-a539-27545da673d0" targetNamespace="http://schemas.microsoft.com/office/2006/metadata/properties" ma:root="true" ma:fieldsID="50f5f548e436931be6d536ddc2d7dcff" ns2:_="" ns3:_="">
    <xsd:import namespace="a4db2a34-0736-46a6-8e57-adada2c67914"/>
    <xsd:import namespace="4ef8eab0-a2b2-4607-a539-27545da673d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db2a34-0736-46a6-8e57-adada2c6791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ef8eab0-a2b2-4607-a539-27545da673d0"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88F2C47-ACBC-4451-9190-D50548453706}">
  <ds:schemaRefs>
    <ds:schemaRef ds:uri="http://schemas.microsoft.com/sharepoint/v3/contenttype/forms"/>
  </ds:schemaRefs>
</ds:datastoreItem>
</file>

<file path=customXml/itemProps2.xml><?xml version="1.0" encoding="utf-8"?>
<ds:datastoreItem xmlns:ds="http://schemas.openxmlformats.org/officeDocument/2006/customXml" ds:itemID="{7CBFEEFD-8532-41AB-909E-94005721B539}">
  <ds:schemaRefs>
    <ds:schemaRef ds:uri="4ef8eab0-a2b2-4607-a539-27545da673d0"/>
    <ds:schemaRef ds:uri="a4db2a34-0736-46a6-8e57-adada2c6791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D9E2090D-A5A3-428A-881D-863891D35550}">
  <ds:schemaRefs>
    <ds:schemaRef ds:uri="http://schemas.microsoft.com/office/2006/metadata/properties"/>
    <ds:schemaRef ds:uri="http://purl.org/dc/dcmitype/"/>
    <ds:schemaRef ds:uri="http://www.w3.org/XML/1998/namespace"/>
    <ds:schemaRef ds:uri="http://purl.org/dc/terms/"/>
    <ds:schemaRef ds:uri="http://schemas.microsoft.com/office/2006/documentManagement/types"/>
    <ds:schemaRef ds:uri="http://purl.org/dc/elements/1.1/"/>
    <ds:schemaRef ds:uri="a4db2a34-0736-46a6-8e57-adada2c67914"/>
    <ds:schemaRef ds:uri="http://schemas.microsoft.com/office/infopath/2007/PartnerControls"/>
    <ds:schemaRef ds:uri="http://schemas.openxmlformats.org/package/2006/metadata/core-properties"/>
    <ds:schemaRef ds:uri="4ef8eab0-a2b2-4607-a539-27545da673d0"/>
  </ds:schemaRefs>
</ds:datastoreItem>
</file>

<file path=docProps/app.xml><?xml version="1.0" encoding="utf-8"?>
<Properties xmlns="http://schemas.openxmlformats.org/officeDocument/2006/extended-properties" xmlns:vt="http://schemas.openxmlformats.org/officeDocument/2006/docPropsVTypes">
  <Template>SAP_2017_16x9_black</Template>
  <TotalTime>10001</TotalTime>
  <Words>391</Words>
  <Application>Microsoft Macintosh PowerPoint</Application>
  <PresentationFormat>Custom</PresentationFormat>
  <Paragraphs>52</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Symbol</vt:lpstr>
      <vt:lpstr>Wingdings</vt:lpstr>
      <vt:lpstr>Wingdings</vt:lpstr>
      <vt:lpstr>SAP_2017_16x9_black</vt:lpstr>
      <vt:lpstr>Scenario used for sample work products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keywords>2017/16:9/black</cp:keywords>
  <cp:lastModifiedBy>Detken, Karen</cp:lastModifiedBy>
  <cp:revision>208</cp:revision>
  <cp:lastPrinted>2021-02-11T17:13:44Z</cp:lastPrinted>
  <dcterms:created xsi:type="dcterms:W3CDTF">2017-06-28T14:20:32Z</dcterms:created>
  <dcterms:modified xsi:type="dcterms:W3CDTF">2021-06-23T14:46:13Z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1101452479</vt:i4>
  </property>
  <property fmtid="{D5CDD505-2E9C-101B-9397-08002B2CF9AE}" pid="3" name="_NewReviewCycle">
    <vt:lpwstr/>
  </property>
  <property fmtid="{D5CDD505-2E9C-101B-9397-08002B2CF9AE}" pid="4" name="_EmailSubject">
    <vt:lpwstr>SAP - PPT Exploration (Updated)</vt:lpwstr>
  </property>
  <property fmtid="{D5CDD505-2E9C-101B-9397-08002B2CF9AE}" pid="5" name="_AuthorEmail">
    <vt:lpwstr>heidi.bitz@sap.com</vt:lpwstr>
  </property>
  <property fmtid="{D5CDD505-2E9C-101B-9397-08002B2CF9AE}" pid="6" name="_AuthorEmailDisplayName">
    <vt:lpwstr>Bitz, Heidi</vt:lpwstr>
  </property>
  <property fmtid="{D5CDD505-2E9C-101B-9397-08002B2CF9AE}" pid="7" name="_PreviousAdHocReviewCycleID">
    <vt:i4>1357826825</vt:i4>
  </property>
  <property fmtid="{D5CDD505-2E9C-101B-9397-08002B2CF9AE}" pid="8" name="ContentTypeId">
    <vt:lpwstr>0x01010003A66DFC0FA59C4CB24D5FE7E540AA17</vt:lpwstr>
  </property>
</Properties>
</file>