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8"/>
  </p:notesMasterIdLst>
  <p:handoutMasterIdLst>
    <p:handoutMasterId r:id="rId9"/>
  </p:handoutMasterIdLst>
  <p:sldIdLst>
    <p:sldId id="9123" r:id="rId5"/>
    <p:sldId id="9162" r:id="rId6"/>
    <p:sldId id="9161" r:id="rId7"/>
  </p:sldIdLst>
  <p:sldSz cx="10058400" cy="77724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168" userDrawn="1">
          <p15:clr>
            <a:srgbClr val="A4A3A4"/>
          </p15:clr>
        </p15:guide>
        <p15:guide id="2" orient="horz" pos="1158" userDrawn="1">
          <p15:clr>
            <a:srgbClr val="A4A3A4"/>
          </p15:clr>
        </p15:guide>
        <p15:guide id="3" orient="horz" pos="4538" userDrawn="1">
          <p15:clr>
            <a:srgbClr val="A4A3A4"/>
          </p15:clr>
        </p15:guide>
        <p15:guide id="4" pos="250" userDrawn="1">
          <p15:clr>
            <a:srgbClr val="A4A3A4"/>
          </p15:clr>
        </p15:guide>
        <p15:guide id="5" pos="6067" userDrawn="1">
          <p15:clr>
            <a:srgbClr val="A4A3A4"/>
          </p15:clr>
        </p15:guide>
        <p15:guide id="7" orient="horz" pos="3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chelt, Constanze" initials="RC" lastIdx="2" clrIdx="0">
    <p:extLst>
      <p:ext uri="{19B8F6BF-5375-455C-9EA6-DF929625EA0E}">
        <p15:presenceInfo xmlns:p15="http://schemas.microsoft.com/office/powerpoint/2012/main" userId="S::constanze.reichelt@sap.com::4ce69313-c24c-485e-8e82-cf92a0962663" providerId="AD"/>
      </p:ext>
    </p:extLst>
  </p:cmAuthor>
  <p:cmAuthor id="2" name="An, Andrew" initials="AA" lastIdx="2" clrIdx="1">
    <p:extLst>
      <p:ext uri="{19B8F6BF-5375-455C-9EA6-DF929625EA0E}">
        <p15:presenceInfo xmlns:p15="http://schemas.microsoft.com/office/powerpoint/2012/main" userId="S::andrew.an@sap.com::ea308716-8aa3-45ae-af31-c090f162467c" providerId="AD"/>
      </p:ext>
    </p:extLst>
  </p:cmAuthor>
  <p:cmAuthor id="3" name="Seubert, Holger" initials="SH" lastIdx="6" clrIdx="2">
    <p:extLst>
      <p:ext uri="{19B8F6BF-5375-455C-9EA6-DF929625EA0E}">
        <p15:presenceInfo xmlns:p15="http://schemas.microsoft.com/office/powerpoint/2012/main" userId="S::h.seubert@sap.com::0a22c282-c015-4315-a8c6-2f53dd4e02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7D8D6"/>
    <a:srgbClr val="604407"/>
    <a:srgbClr val="0F46A7"/>
    <a:srgbClr val="970A82"/>
    <a:srgbClr val="FF3399"/>
    <a:srgbClr val="FF0000"/>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21"/>
    <p:restoredTop sz="94218"/>
  </p:normalViewPr>
  <p:slideViewPr>
    <p:cSldViewPr snapToGrid="0">
      <p:cViewPr varScale="1">
        <p:scale>
          <a:sx n="106" d="100"/>
          <a:sy n="106" d="100"/>
        </p:scale>
        <p:origin x="1848" y="184"/>
      </p:cViewPr>
      <p:guideLst>
        <p:guide pos="3168"/>
        <p:guide orient="horz" pos="1158"/>
        <p:guide orient="horz" pos="4538"/>
        <p:guide pos="250"/>
        <p:guide pos="6067"/>
        <p:guide orient="horz" pos="3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331913" y="612775"/>
            <a:ext cx="419417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415692" y="3502506"/>
            <a:ext cx="9225388" cy="767389"/>
          </a:xfrm>
        </p:spPr>
        <p:txBody>
          <a:bodyPr anchor="ctr" anchorCtr="0">
            <a:noAutofit/>
          </a:bodyPr>
          <a:lstStyle>
            <a:lvl1pPr>
              <a:defRPr sz="3629">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L">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415691" y="1836000"/>
            <a:ext cx="9226441" cy="5365200"/>
          </a:xfrm>
        </p:spPr>
        <p:txBody>
          <a:bodyPr/>
          <a:lstStyle>
            <a:lvl1pPr marL="0">
              <a:spcBef>
                <a:spcPts val="0"/>
              </a:spcBef>
              <a:defRPr/>
            </a:lvl1pPr>
            <a:lvl2pPr marL="0">
              <a:spcBef>
                <a:spcPts val="0"/>
              </a:spcBef>
              <a:defRPr/>
            </a:lvl2pPr>
            <a:lvl3pPr marL="0">
              <a:spcBef>
                <a:spcPts val="0"/>
              </a:spcBef>
              <a:defRPr/>
            </a:lvl3pPr>
            <a:lvl4pPr marL="0">
              <a:spcBef>
                <a:spcPts val="0"/>
              </a:spcBef>
              <a:defRPr/>
            </a:lvl4pPr>
            <a:lvl5pPr marL="0">
              <a:spcBef>
                <a:spcPts val="0"/>
              </a:spcBef>
              <a:defRPr/>
            </a:lvl5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415691" y="4428729"/>
            <a:ext cx="9225388" cy="2606804"/>
          </a:xfrm>
          <a:prstGeom prst="rect">
            <a:avLst/>
          </a:prstGeom>
          <a:noFill/>
        </p:spPr>
        <p:txBody>
          <a:bodyPr wrap="square" lIns="0" tIns="0" rIns="0" bIns="0" rtlCol="0">
            <a:spAutoFit/>
          </a:bodyPr>
          <a:lstStyle/>
          <a:p>
            <a:pPr>
              <a:spcBef>
                <a:spcPts val="990"/>
              </a:spcBef>
            </a:pPr>
            <a:r>
              <a:rPr lang="en-US" sz="907" kern="120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990"/>
              </a:spcBef>
            </a:pPr>
            <a:r>
              <a:rPr lang="en-US" sz="907" kern="120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of other software vendors. National product specifications may vary.</a:t>
            </a:r>
          </a:p>
          <a:p>
            <a:pPr>
              <a:spcBef>
                <a:spcPts val="990"/>
              </a:spcBef>
            </a:pPr>
            <a:r>
              <a:rPr lang="en-US" sz="907" kern="120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990"/>
              </a:spcBef>
            </a:pPr>
            <a:r>
              <a:rPr lang="en-US" sz="907" kern="120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990"/>
              </a:spcBef>
            </a:pPr>
            <a:r>
              <a:rPr lang="en-US" sz="907" kern="120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See </a:t>
            </a:r>
            <a:r>
              <a:rPr lang="en-US" sz="907" kern="1200">
                <a:solidFill>
                  <a:schemeClr val="tx2"/>
                </a:solidFill>
                <a:latin typeface="Arial"/>
                <a:ea typeface="Arial Unicode MS" panose="020B0604020202020204" pitchFamily="34" charset="-128"/>
                <a:cs typeface="+mn-cs"/>
                <a:hlinkClick r:id="rId2"/>
              </a:rPr>
              <a:t>http://global.sap.com/corporate-en/legal/copyright/index.epx</a:t>
            </a:r>
            <a:r>
              <a:rPr lang="en-US" sz="907" kern="1200">
                <a:solidFill>
                  <a:schemeClr val="tx2"/>
                </a:solidFill>
                <a:latin typeface="Arial"/>
                <a:ea typeface="Arial Unicode MS" panose="020B0604020202020204" pitchFamily="34" charset="-128"/>
                <a:cs typeface="+mn-cs"/>
              </a:rPr>
              <a:t> </a:t>
            </a:r>
            <a:r>
              <a:rPr lang="en-US" sz="907" kern="120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415692" y="3581501"/>
            <a:ext cx="7869007" cy="304699"/>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1980" b="0" noProof="0" dirty="0"/>
              <a:t>© 2021 SAP SE or an SAP affiliate company. All rights reserved.</a:t>
            </a:r>
          </a:p>
        </p:txBody>
      </p:sp>
      <p:grpSp>
        <p:nvGrpSpPr>
          <p:cNvPr id="6" name="Secondary Motion Band"/>
          <p:cNvGrpSpPr/>
          <p:nvPr userDrawn="1"/>
        </p:nvGrpSpPr>
        <p:grpSpPr>
          <a:xfrm>
            <a:off x="8810460" y="0"/>
            <a:ext cx="1247940" cy="285534"/>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thod &amp; Templa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a:lvl1pPr>
          </a:lstStyle>
          <a:p>
            <a:pPr lvl="0"/>
            <a:r>
              <a:rPr lang="en-US" noProof="0"/>
              <a:t>Explain the activity</a:t>
            </a:r>
          </a:p>
        </p:txBody>
      </p:sp>
      <p:sp>
        <p:nvSpPr>
          <p:cNvPr id="11" name="Picture Placeholder 4"/>
          <p:cNvSpPr>
            <a:spLocks noGrp="1"/>
          </p:cNvSpPr>
          <p:nvPr>
            <p:ph type="pic" sz="quarter" idx="10" hasCustomPrompt="1"/>
          </p:nvPr>
        </p:nvSpPr>
        <p:spPr bwMode="gray">
          <a:xfrm>
            <a:off x="2821205" y="856799"/>
            <a:ext cx="6613082" cy="6058803"/>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415691" y="1836000"/>
            <a:ext cx="9226441" cy="53448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3732585222"/>
      </p:ext>
    </p:extLst>
  </p:cSld>
  <p:clrMapOvr>
    <a:masterClrMapping/>
  </p:clrMapOvr>
  <p:extLst>
    <p:ext uri="{DCECCB84-F9BA-43D5-87BE-67443E8EF086}">
      <p15:sldGuideLst xmlns:p15="http://schemas.microsoft.com/office/powerpoint/2012/main">
        <p15:guide id="1" pos="261">
          <p15:clr>
            <a:srgbClr val="FBAE40"/>
          </p15:clr>
        </p15:guide>
        <p15:guide id="2" orient="horz" pos="4523">
          <p15:clr>
            <a:srgbClr val="FBAE40"/>
          </p15:clr>
        </p15:guide>
        <p15:guide id="3" pos="6074">
          <p15:clr>
            <a:srgbClr val="FBAE40"/>
          </p15:clr>
        </p15:guide>
        <p15:guide id="4" orient="horz" pos="360">
          <p15:clr>
            <a:srgbClr val="FBAE40"/>
          </p15:clr>
        </p15:guide>
        <p15:guide id="5" orient="horz" pos="626">
          <p15:clr>
            <a:srgbClr val="FBAE40"/>
          </p15:clr>
        </p15:guide>
        <p15:guide id="6" orient="horz" pos="1155">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9525113" y="7408318"/>
            <a:ext cx="117020" cy="114198"/>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742" noProof="0" smtClean="0"/>
              <a:pPr marL="0" lvl="0" indent="0" algn="r">
                <a:buNone/>
              </a:pPr>
              <a:t>‹#›</a:t>
            </a:fld>
            <a:endParaRPr lang="en-US" sz="742" noProof="0"/>
          </a:p>
        </p:txBody>
      </p:sp>
      <p:sp>
        <p:nvSpPr>
          <p:cNvPr id="10" name="Copyright"/>
          <p:cNvSpPr txBox="1"/>
          <p:nvPr userDrawn="1"/>
        </p:nvSpPr>
        <p:spPr bwMode="black">
          <a:xfrm>
            <a:off x="415693" y="7434479"/>
            <a:ext cx="1871998" cy="76175"/>
          </a:xfrm>
          <a:prstGeom prst="rect">
            <a:avLst/>
          </a:prstGeom>
          <a:noFill/>
        </p:spPr>
        <p:txBody>
          <a:bodyPr wrap="square" lIns="0" tIns="0" rIns="0" bIns="0" rtlCol="0">
            <a:spAutoFit/>
          </a:bodyPr>
          <a:lstStyle/>
          <a:p>
            <a:pPr marL="69383" marR="0" indent="-69383" algn="l" defTabSz="897843"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495" noProof="0" dirty="0">
                <a:solidFill>
                  <a:schemeClr val="tx1"/>
                </a:solidFill>
              </a:rPr>
              <a:t>2021 SAP SE or an SAP affiliate company. All rights reserved.</a:t>
            </a:r>
            <a:endParaRPr kumimoji="0" lang="en-US" sz="495" b="0" i="0" u="none" kern="0" baseline="0" dirty="0">
              <a:solidFill>
                <a:schemeClr val="tx1"/>
              </a:solidFill>
              <a:latin typeface="Arial"/>
              <a:ea typeface="Arial Unicode MS"/>
              <a:cs typeface="Arial Unicode MS" pitchFamily="34" charset="-128"/>
              <a:sym typeface="Arial"/>
            </a:endParaRPr>
          </a:p>
        </p:txBody>
      </p:sp>
      <p:sp>
        <p:nvSpPr>
          <p:cNvPr id="3" name="Text Placeholder 2"/>
          <p:cNvSpPr>
            <a:spLocks noGrp="1"/>
          </p:cNvSpPr>
          <p:nvPr userDrawn="1">
            <p:ph type="body" idx="1"/>
          </p:nvPr>
        </p:nvSpPr>
        <p:spPr bwMode="gray">
          <a:xfrm>
            <a:off x="415693" y="1836001"/>
            <a:ext cx="9226440" cy="4794266"/>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1"/>
          <p:cNvSpPr>
            <a:spLocks noGrp="1"/>
          </p:cNvSpPr>
          <p:nvPr userDrawn="1">
            <p:ph type="title"/>
          </p:nvPr>
        </p:nvSpPr>
        <p:spPr bwMode="gray">
          <a:xfrm>
            <a:off x="415693" y="571200"/>
            <a:ext cx="9226440" cy="304699"/>
          </a:xfrm>
          <a:prstGeom prst="rect">
            <a:avLst/>
          </a:prstGeom>
        </p:spPr>
        <p:txBody>
          <a:bodyPr vert="horz" wrap="square" lIns="0" tIns="0" rIns="0" bIns="0" rtlCol="0" anchor="t" anchorCtr="0">
            <a:spAutoFit/>
          </a:bodyPr>
          <a:lstStyle/>
          <a:p>
            <a:r>
              <a:rPr lang="en-US" noProof="0"/>
              <a:t>Insert page title (sentence case)</a:t>
            </a:r>
          </a:p>
        </p:txBody>
      </p:sp>
      <p:pic>
        <p:nvPicPr>
          <p:cNvPr id="14" name="Picture 13">
            <a:extLst>
              <a:ext uri="{FF2B5EF4-FFF2-40B4-BE49-F238E27FC236}">
                <a16:creationId xmlns:a16="http://schemas.microsoft.com/office/drawing/2014/main" id="{511B618B-CFD9-B643-B974-CFD8F098C868}"/>
              </a:ext>
            </a:extLst>
          </p:cNvPr>
          <p:cNvPicPr>
            <a:picLocks noChangeAspect="1"/>
          </p:cNvPicPr>
          <p:nvPr userDrawn="1"/>
        </p:nvPicPr>
        <p:blipFill>
          <a:blip r:embed="rId7"/>
          <a:stretch>
            <a:fillRect/>
          </a:stretch>
        </p:blipFill>
        <p:spPr>
          <a:xfrm>
            <a:off x="323095" y="189282"/>
            <a:ext cx="1240961" cy="273705"/>
          </a:xfrm>
          <a:prstGeom prst="rect">
            <a:avLst/>
          </a:prstGeom>
        </p:spPr>
      </p:pic>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65" r:id="rId1"/>
    <p:sldLayoutId id="2147483774" r:id="rId2"/>
    <p:sldLayoutId id="2147483754" r:id="rId3"/>
    <p:sldLayoutId id="2147483780" r:id="rId4"/>
    <p:sldLayoutId id="2147483785" r:id="rId5"/>
  </p:sldLayoutIdLst>
  <p:hf hdr="0" ftr="0" dt="0"/>
  <p:txStyles>
    <p:titleStyle>
      <a:lvl1pPr algn="l" defTabSz="897843" rtl="0" eaLnBrk="1" latinLnBrk="0" hangingPunct="1">
        <a:spcBef>
          <a:spcPct val="0"/>
        </a:spcBef>
        <a:buNone/>
        <a:defRPr sz="1980" b="1" kern="1200" baseline="0">
          <a:solidFill>
            <a:schemeClr val="tx1"/>
          </a:solidFill>
          <a:latin typeface="+mj-lt"/>
          <a:ea typeface="+mj-ea"/>
          <a:cs typeface="+mj-cs"/>
        </a:defRPr>
      </a:lvl1pPr>
    </p:titleStyle>
    <p:bodyStyle>
      <a:lvl1pPr marL="0" indent="0" algn="l" defTabSz="897843" rtl="0" eaLnBrk="1" latinLnBrk="0" hangingPunct="1">
        <a:spcBef>
          <a:spcPts val="1485"/>
        </a:spcBef>
        <a:buClr>
          <a:schemeClr val="accent1"/>
        </a:buClr>
        <a:buSzPct val="80000"/>
        <a:buFontTx/>
        <a:buNone/>
        <a:defRPr sz="1650" b="0" kern="1200">
          <a:solidFill>
            <a:schemeClr val="tx1"/>
          </a:solidFill>
          <a:latin typeface="+mn-lt"/>
          <a:ea typeface="+mn-ea"/>
          <a:cs typeface="+mn-cs"/>
        </a:defRPr>
      </a:lvl1pPr>
      <a:lvl2pPr marL="148434" indent="-148434" algn="l" defTabSz="897843" rtl="0" eaLnBrk="1" latinLnBrk="0" hangingPunct="1">
        <a:spcBef>
          <a:spcPts val="495"/>
        </a:spcBef>
        <a:buClr>
          <a:schemeClr val="accent1"/>
        </a:buClr>
        <a:buSzPct val="100000"/>
        <a:buFont typeface="Wingdings" pitchFamily="2" charset="2"/>
        <a:buChar char="§"/>
        <a:defRPr sz="1485" kern="1200">
          <a:solidFill>
            <a:schemeClr val="tx1"/>
          </a:solidFill>
          <a:latin typeface="+mn-lt"/>
          <a:ea typeface="+mn-ea"/>
          <a:cs typeface="+mn-cs"/>
        </a:defRPr>
      </a:lvl2pPr>
      <a:lvl3pPr marL="295918" indent="-147959" algn="l" defTabSz="897843" rtl="0" eaLnBrk="1" latinLnBrk="0" hangingPunct="1">
        <a:spcBef>
          <a:spcPts val="247"/>
        </a:spcBef>
        <a:buClr>
          <a:schemeClr val="tx1"/>
        </a:buClr>
        <a:buSzPct val="100000"/>
        <a:buFont typeface="Arial" panose="020B0604020202020204" pitchFamily="34" charset="0"/>
        <a:buChar char="–"/>
        <a:defRPr lang="en-US" sz="1485" kern="1200" noProof="0" dirty="0" smtClean="0">
          <a:solidFill>
            <a:schemeClr val="tx1"/>
          </a:solidFill>
          <a:latin typeface="+mn-lt"/>
          <a:ea typeface="+mn-ea"/>
          <a:cs typeface="+mn-cs"/>
        </a:defRPr>
      </a:lvl3pPr>
      <a:lvl4pPr marL="445303" indent="-148434" algn="l" defTabSz="897843" rtl="0" eaLnBrk="1" latinLnBrk="0" hangingPunct="1">
        <a:spcBef>
          <a:spcPts val="247"/>
        </a:spcBef>
        <a:buClr>
          <a:schemeClr val="tx1"/>
        </a:buClr>
        <a:buSzPct val="120000"/>
        <a:buFont typeface="Arial" pitchFamily="34" charset="0"/>
        <a:buChar char="▫"/>
        <a:defRPr sz="1320" kern="1200">
          <a:solidFill>
            <a:schemeClr val="tx1"/>
          </a:solidFill>
          <a:latin typeface="+mn-lt"/>
          <a:ea typeface="+mn-ea"/>
          <a:cs typeface="+mn-cs"/>
        </a:defRPr>
      </a:lvl4pPr>
      <a:lvl5pPr marL="593737" indent="-148434" algn="l" defTabSz="897843" rtl="0" eaLnBrk="1" latinLnBrk="0" hangingPunct="1">
        <a:spcBef>
          <a:spcPts val="82"/>
        </a:spcBef>
        <a:buClr>
          <a:schemeClr val="tx1"/>
        </a:buClr>
        <a:buSzPct val="100000"/>
        <a:buFont typeface="Symbol" panose="05050102010706020507" pitchFamily="18" charset="2"/>
        <a:buChar char="-"/>
        <a:defRPr sz="1155" kern="1200" baseline="0">
          <a:solidFill>
            <a:schemeClr val="tx1"/>
          </a:solidFill>
          <a:latin typeface="+mn-lt"/>
          <a:ea typeface="+mn-ea"/>
          <a:cs typeface="+mn-cs"/>
        </a:defRPr>
      </a:lvl5pPr>
      <a:lvl6pPr marL="2469068"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6pPr>
      <a:lvl7pPr marL="2917989"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7pPr>
      <a:lvl8pPr marL="3366910"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8pPr>
      <a:lvl9pPr marL="3815832"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9pPr>
    </p:bodyStyle>
    <p:otherStyle>
      <a:defPPr>
        <a:defRPr lang="de-DE"/>
      </a:defPPr>
      <a:lvl1pPr marL="0" algn="l" defTabSz="897843" rtl="0" eaLnBrk="1" latinLnBrk="0" hangingPunct="1">
        <a:defRPr sz="1732" kern="1200">
          <a:solidFill>
            <a:schemeClr val="tx1"/>
          </a:solidFill>
          <a:latin typeface="+mn-lt"/>
          <a:ea typeface="+mn-ea"/>
          <a:cs typeface="+mn-cs"/>
        </a:defRPr>
      </a:lvl1pPr>
      <a:lvl2pPr marL="448921" algn="l" defTabSz="897843" rtl="0" eaLnBrk="1" latinLnBrk="0" hangingPunct="1">
        <a:defRPr sz="1732" kern="1200">
          <a:solidFill>
            <a:schemeClr val="tx1"/>
          </a:solidFill>
          <a:latin typeface="+mn-lt"/>
          <a:ea typeface="+mn-ea"/>
          <a:cs typeface="+mn-cs"/>
        </a:defRPr>
      </a:lvl2pPr>
      <a:lvl3pPr marL="897843" algn="l" defTabSz="897843" rtl="0" eaLnBrk="1" latinLnBrk="0" hangingPunct="1">
        <a:defRPr sz="1732" kern="1200">
          <a:solidFill>
            <a:schemeClr val="tx1"/>
          </a:solidFill>
          <a:latin typeface="+mn-lt"/>
          <a:ea typeface="+mn-ea"/>
          <a:cs typeface="+mn-cs"/>
        </a:defRPr>
      </a:lvl3pPr>
      <a:lvl4pPr marL="1346764" algn="l" defTabSz="897843" rtl="0" eaLnBrk="1" latinLnBrk="0" hangingPunct="1">
        <a:defRPr sz="1732" kern="1200">
          <a:solidFill>
            <a:schemeClr val="tx1"/>
          </a:solidFill>
          <a:latin typeface="+mn-lt"/>
          <a:ea typeface="+mn-ea"/>
          <a:cs typeface="+mn-cs"/>
        </a:defRPr>
      </a:lvl4pPr>
      <a:lvl5pPr marL="1795685" algn="l" defTabSz="897843" rtl="0" eaLnBrk="1" latinLnBrk="0" hangingPunct="1">
        <a:defRPr sz="1732" kern="1200">
          <a:solidFill>
            <a:schemeClr val="tx1"/>
          </a:solidFill>
          <a:latin typeface="+mn-lt"/>
          <a:ea typeface="+mn-ea"/>
          <a:cs typeface="+mn-cs"/>
        </a:defRPr>
      </a:lvl5pPr>
      <a:lvl6pPr marL="2244607" algn="l" defTabSz="897843" rtl="0" eaLnBrk="1" latinLnBrk="0" hangingPunct="1">
        <a:defRPr sz="1732" kern="1200">
          <a:solidFill>
            <a:schemeClr val="tx1"/>
          </a:solidFill>
          <a:latin typeface="+mn-lt"/>
          <a:ea typeface="+mn-ea"/>
          <a:cs typeface="+mn-cs"/>
        </a:defRPr>
      </a:lvl6pPr>
      <a:lvl7pPr marL="2693529" algn="l" defTabSz="897843" rtl="0" eaLnBrk="1" latinLnBrk="0" hangingPunct="1">
        <a:defRPr sz="1732" kern="1200">
          <a:solidFill>
            <a:schemeClr val="tx1"/>
          </a:solidFill>
          <a:latin typeface="+mn-lt"/>
          <a:ea typeface="+mn-ea"/>
          <a:cs typeface="+mn-cs"/>
        </a:defRPr>
      </a:lvl7pPr>
      <a:lvl8pPr marL="3142450" algn="l" defTabSz="897843" rtl="0" eaLnBrk="1" latinLnBrk="0" hangingPunct="1">
        <a:defRPr sz="1732" kern="1200">
          <a:solidFill>
            <a:schemeClr val="tx1"/>
          </a:solidFill>
          <a:latin typeface="+mn-lt"/>
          <a:ea typeface="+mn-ea"/>
          <a:cs typeface="+mn-cs"/>
        </a:defRPr>
      </a:lvl8pPr>
      <a:lvl9pPr marL="3591371" algn="l" defTabSz="897843" rtl="0" eaLnBrk="1" latinLnBrk="0" hangingPunct="1">
        <a:defRPr sz="1732"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uppieren 4">
            <a:extLst>
              <a:ext uri="{FF2B5EF4-FFF2-40B4-BE49-F238E27FC236}">
                <a16:creationId xmlns:a16="http://schemas.microsoft.com/office/drawing/2014/main" id="{E3A49784-8BC3-664B-BC6F-902B94900EF8}"/>
              </a:ext>
            </a:extLst>
          </p:cNvPr>
          <p:cNvGrpSpPr/>
          <p:nvPr/>
        </p:nvGrpSpPr>
        <p:grpSpPr>
          <a:xfrm>
            <a:off x="415479" y="2121402"/>
            <a:ext cx="2308977" cy="1991470"/>
            <a:chOff x="9247633" y="-279409"/>
            <a:chExt cx="2658075" cy="3368159"/>
          </a:xfrm>
        </p:grpSpPr>
        <p:grpSp>
          <p:nvGrpSpPr>
            <p:cNvPr id="222" name="Gruppieren 70">
              <a:extLst>
                <a:ext uri="{FF2B5EF4-FFF2-40B4-BE49-F238E27FC236}">
                  <a16:creationId xmlns:a16="http://schemas.microsoft.com/office/drawing/2014/main" id="{AEECEDD1-BD59-C947-A8FE-E4AC3F9C8993}"/>
                </a:ext>
              </a:extLst>
            </p:cNvPr>
            <p:cNvGrpSpPr/>
            <p:nvPr/>
          </p:nvGrpSpPr>
          <p:grpSpPr>
            <a:xfrm rot="5400000">
              <a:off x="8894173" y="77219"/>
              <a:ext cx="3368159" cy="2654904"/>
              <a:chOff x="2533158" y="3103943"/>
              <a:chExt cx="3368159" cy="2654904"/>
            </a:xfrm>
          </p:grpSpPr>
          <p:sp>
            <p:nvSpPr>
              <p:cNvPr id="226" name="Richtungspfeil 71">
                <a:extLst>
                  <a:ext uri="{FF2B5EF4-FFF2-40B4-BE49-F238E27FC236}">
                    <a16:creationId xmlns:a16="http://schemas.microsoft.com/office/drawing/2014/main" id="{543D3488-73CD-754E-9004-9B901505D641}"/>
                  </a:ext>
                </a:extLst>
              </p:cNvPr>
              <p:cNvSpPr/>
              <p:nvPr/>
            </p:nvSpPr>
            <p:spPr bwMode="gray">
              <a:xfrm>
                <a:off x="2713177" y="3103943"/>
                <a:ext cx="3188140" cy="2654904"/>
              </a:xfrm>
              <a:prstGeom prst="homePlate">
                <a:avLst>
                  <a:gd name="adj" fmla="val 35994"/>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7" name="Richtungspfeil 72">
                <a:extLst>
                  <a:ext uri="{FF2B5EF4-FFF2-40B4-BE49-F238E27FC236}">
                    <a16:creationId xmlns:a16="http://schemas.microsoft.com/office/drawing/2014/main" id="{B019EBD0-570A-F743-A4A1-13FFF35C5BE4}"/>
                  </a:ext>
                </a:extLst>
              </p:cNvPr>
              <p:cNvSpPr/>
              <p:nvPr/>
            </p:nvSpPr>
            <p:spPr bwMode="gray">
              <a:xfrm>
                <a:off x="2533158" y="3103943"/>
                <a:ext cx="3276720" cy="2654904"/>
              </a:xfrm>
              <a:prstGeom prst="homePlate">
                <a:avLst>
                  <a:gd name="adj" fmla="val 28493"/>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23" name="Gruppieren 9371">
              <a:extLst>
                <a:ext uri="{FF2B5EF4-FFF2-40B4-BE49-F238E27FC236}">
                  <a16:creationId xmlns:a16="http://schemas.microsoft.com/office/drawing/2014/main" id="{D72CF63D-2A93-B74A-B8C3-225EDE486E95}"/>
                </a:ext>
              </a:extLst>
            </p:cNvPr>
            <p:cNvGrpSpPr/>
            <p:nvPr/>
          </p:nvGrpSpPr>
          <p:grpSpPr>
            <a:xfrm>
              <a:off x="9247633" y="-24384"/>
              <a:ext cx="2658075" cy="3029712"/>
              <a:chOff x="9247631" y="-24384"/>
              <a:chExt cx="2621281" cy="3029712"/>
            </a:xfrm>
          </p:grpSpPr>
          <p:sp>
            <p:nvSpPr>
              <p:cNvPr id="224" name="Freihandform 9370">
                <a:extLst>
                  <a:ext uri="{FF2B5EF4-FFF2-40B4-BE49-F238E27FC236}">
                    <a16:creationId xmlns:a16="http://schemas.microsoft.com/office/drawing/2014/main" id="{462C2A2A-BB24-BC46-AE1D-DF6BB11D657C}"/>
                  </a:ext>
                </a:extLst>
              </p:cNvPr>
              <p:cNvSpPr/>
              <p:nvPr/>
            </p:nvSpPr>
            <p:spPr bwMode="gray">
              <a:xfrm>
                <a:off x="9247631"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sp>
            <p:nvSpPr>
              <p:cNvPr id="225" name="Freihandform 382">
                <a:extLst>
                  <a:ext uri="{FF2B5EF4-FFF2-40B4-BE49-F238E27FC236}">
                    <a16:creationId xmlns:a16="http://schemas.microsoft.com/office/drawing/2014/main" id="{2D7096D0-628B-1841-BE49-5BB5A7BCDEFB}"/>
                  </a:ext>
                </a:extLst>
              </p:cNvPr>
              <p:cNvSpPr/>
              <p:nvPr/>
            </p:nvSpPr>
            <p:spPr bwMode="gray">
              <a:xfrm flipH="1">
                <a:off x="10558272"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grpSp>
      </p:grpSp>
      <p:grpSp>
        <p:nvGrpSpPr>
          <p:cNvPr id="228" name="Gruppieren 432">
            <a:extLst>
              <a:ext uri="{FF2B5EF4-FFF2-40B4-BE49-F238E27FC236}">
                <a16:creationId xmlns:a16="http://schemas.microsoft.com/office/drawing/2014/main" id="{704DCE1A-9213-C240-9120-D60BC1B534DE}"/>
              </a:ext>
            </a:extLst>
          </p:cNvPr>
          <p:cNvGrpSpPr/>
          <p:nvPr/>
        </p:nvGrpSpPr>
        <p:grpSpPr>
          <a:xfrm rot="2247573">
            <a:off x="1039059" y="2254294"/>
            <a:ext cx="913126" cy="1404247"/>
            <a:chOff x="10071101" y="1002888"/>
            <a:chExt cx="912811" cy="1403762"/>
          </a:xfrm>
        </p:grpSpPr>
        <p:sp>
          <p:nvSpPr>
            <p:cNvPr id="229" name="Freeform 181">
              <a:extLst>
                <a:ext uri="{FF2B5EF4-FFF2-40B4-BE49-F238E27FC236}">
                  <a16:creationId xmlns:a16="http://schemas.microsoft.com/office/drawing/2014/main" id="{ED5C3FDB-5EC5-744C-B56A-A76E45339E05}"/>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0" name="Gruppieren 377">
              <a:extLst>
                <a:ext uri="{FF2B5EF4-FFF2-40B4-BE49-F238E27FC236}">
                  <a16:creationId xmlns:a16="http://schemas.microsoft.com/office/drawing/2014/main" id="{CBDF82F5-ABF8-D240-9C42-AFF979875AEB}"/>
                </a:ext>
              </a:extLst>
            </p:cNvPr>
            <p:cNvGrpSpPr/>
            <p:nvPr/>
          </p:nvGrpSpPr>
          <p:grpSpPr>
            <a:xfrm>
              <a:off x="10399713" y="1939925"/>
              <a:ext cx="255587" cy="466725"/>
              <a:chOff x="10390188" y="1939925"/>
              <a:chExt cx="255587" cy="466725"/>
            </a:xfrm>
          </p:grpSpPr>
          <p:sp>
            <p:nvSpPr>
              <p:cNvPr id="253" name="Freeform 174">
                <a:extLst>
                  <a:ext uri="{FF2B5EF4-FFF2-40B4-BE49-F238E27FC236}">
                    <a16:creationId xmlns:a16="http://schemas.microsoft.com/office/drawing/2014/main" id="{4543FE1E-66A3-654A-A5B4-3E4C18108C9C}"/>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4" name="Freeform 175">
                <a:extLst>
                  <a:ext uri="{FF2B5EF4-FFF2-40B4-BE49-F238E27FC236}">
                    <a16:creationId xmlns:a16="http://schemas.microsoft.com/office/drawing/2014/main" id="{9AFD60B3-9BCE-C449-A312-6670646446BC}"/>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5" name="Freeform 176">
                <a:extLst>
                  <a:ext uri="{FF2B5EF4-FFF2-40B4-BE49-F238E27FC236}">
                    <a16:creationId xmlns:a16="http://schemas.microsoft.com/office/drawing/2014/main" id="{0C347FC8-6FA3-F347-AAF3-A91FA5FCF691}"/>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6" name="Freeform 177">
                <a:extLst>
                  <a:ext uri="{FF2B5EF4-FFF2-40B4-BE49-F238E27FC236}">
                    <a16:creationId xmlns:a16="http://schemas.microsoft.com/office/drawing/2014/main" id="{870A2490-97BE-EA48-BB62-4025F258ECCB}"/>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sp>
          <p:nvSpPr>
            <p:cNvPr id="231" name="Freeform 178">
              <a:extLst>
                <a:ext uri="{FF2B5EF4-FFF2-40B4-BE49-F238E27FC236}">
                  <a16:creationId xmlns:a16="http://schemas.microsoft.com/office/drawing/2014/main" id="{6BAAA78E-D221-7041-A128-DEB28C60A24C}"/>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2" name="Freeform 179">
              <a:extLst>
                <a:ext uri="{FF2B5EF4-FFF2-40B4-BE49-F238E27FC236}">
                  <a16:creationId xmlns:a16="http://schemas.microsoft.com/office/drawing/2014/main" id="{0326DB9D-4D30-D14C-80C7-8DC648E4B907}"/>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3" name="Freeform 203">
              <a:extLst>
                <a:ext uri="{FF2B5EF4-FFF2-40B4-BE49-F238E27FC236}">
                  <a16:creationId xmlns:a16="http://schemas.microsoft.com/office/drawing/2014/main" id="{A703925D-E81C-CB46-AE21-265FA8A9F952}"/>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sz="2000"/>
            </a:p>
          </p:txBody>
        </p:sp>
        <p:sp>
          <p:nvSpPr>
            <p:cNvPr id="234" name="Oval 182">
              <a:extLst>
                <a:ext uri="{FF2B5EF4-FFF2-40B4-BE49-F238E27FC236}">
                  <a16:creationId xmlns:a16="http://schemas.microsoft.com/office/drawing/2014/main" id="{224764C7-3DF1-184F-A831-812CFD7993D0}"/>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5" name="Freeform 184">
              <a:extLst>
                <a:ext uri="{FF2B5EF4-FFF2-40B4-BE49-F238E27FC236}">
                  <a16:creationId xmlns:a16="http://schemas.microsoft.com/office/drawing/2014/main" id="{88A58FBD-AFF1-044B-ABBB-ED9582DAE0E9}"/>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6" name="Freeform 185">
              <a:extLst>
                <a:ext uri="{FF2B5EF4-FFF2-40B4-BE49-F238E27FC236}">
                  <a16:creationId xmlns:a16="http://schemas.microsoft.com/office/drawing/2014/main" id="{11A25678-2FE0-C240-8D38-7385CB8E2130}"/>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7" name="Rectangle 186">
              <a:extLst>
                <a:ext uri="{FF2B5EF4-FFF2-40B4-BE49-F238E27FC236}">
                  <a16:creationId xmlns:a16="http://schemas.microsoft.com/office/drawing/2014/main" id="{1849A722-70EF-0241-8923-FD0B3FCB39A1}"/>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8" name="Rectangle 188">
              <a:extLst>
                <a:ext uri="{FF2B5EF4-FFF2-40B4-BE49-F238E27FC236}">
                  <a16:creationId xmlns:a16="http://schemas.microsoft.com/office/drawing/2014/main" id="{51571C90-C221-DA45-B821-6107EF5CC5C2}"/>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9" name="Gruppieren 418">
              <a:extLst>
                <a:ext uri="{FF2B5EF4-FFF2-40B4-BE49-F238E27FC236}">
                  <a16:creationId xmlns:a16="http://schemas.microsoft.com/office/drawing/2014/main" id="{61FD3E8F-45D6-AA49-BE45-DB90D98D162F}"/>
                </a:ext>
              </a:extLst>
            </p:cNvPr>
            <p:cNvGrpSpPr/>
            <p:nvPr/>
          </p:nvGrpSpPr>
          <p:grpSpPr>
            <a:xfrm>
              <a:off x="10356850" y="1568450"/>
              <a:ext cx="288697" cy="225426"/>
              <a:chOff x="10356850" y="1568450"/>
              <a:chExt cx="288697" cy="225426"/>
            </a:xfrm>
          </p:grpSpPr>
          <p:grpSp>
            <p:nvGrpSpPr>
              <p:cNvPr id="243" name="Gruppieren 419">
                <a:extLst>
                  <a:ext uri="{FF2B5EF4-FFF2-40B4-BE49-F238E27FC236}">
                    <a16:creationId xmlns:a16="http://schemas.microsoft.com/office/drawing/2014/main" id="{D65F2A3A-AD02-A54B-B983-4F02CE5F1530}"/>
                  </a:ext>
                </a:extLst>
              </p:cNvPr>
              <p:cNvGrpSpPr/>
              <p:nvPr/>
            </p:nvGrpSpPr>
            <p:grpSpPr>
              <a:xfrm>
                <a:off x="10532835" y="1568450"/>
                <a:ext cx="112712" cy="112713"/>
                <a:chOff x="10526713" y="1568450"/>
                <a:chExt cx="112712" cy="112713"/>
              </a:xfrm>
            </p:grpSpPr>
            <p:sp>
              <p:nvSpPr>
                <p:cNvPr id="249" name="Rectangle 189">
                  <a:extLst>
                    <a:ext uri="{FF2B5EF4-FFF2-40B4-BE49-F238E27FC236}">
                      <a16:creationId xmlns:a16="http://schemas.microsoft.com/office/drawing/2014/main" id="{C9705048-2F8F-9148-80AF-C3F55C924EEE}"/>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0" name="Rectangle 190">
                  <a:extLst>
                    <a:ext uri="{FF2B5EF4-FFF2-40B4-BE49-F238E27FC236}">
                      <a16:creationId xmlns:a16="http://schemas.microsoft.com/office/drawing/2014/main" id="{4FE72B05-8C9C-FA45-ACE4-3D71F2057CAD}"/>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1" name="Rectangle 191">
                  <a:extLst>
                    <a:ext uri="{FF2B5EF4-FFF2-40B4-BE49-F238E27FC236}">
                      <a16:creationId xmlns:a16="http://schemas.microsoft.com/office/drawing/2014/main" id="{D6B0C721-BC91-BE4C-A8C5-F285BF53ACF9}"/>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2" name="Rectangle 192">
                  <a:extLst>
                    <a:ext uri="{FF2B5EF4-FFF2-40B4-BE49-F238E27FC236}">
                      <a16:creationId xmlns:a16="http://schemas.microsoft.com/office/drawing/2014/main" id="{ED4C6090-9BD1-B144-84BC-3C4B18E808E8}"/>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nvGrpSpPr>
              <p:cNvPr id="244" name="Gruppieren 420">
                <a:extLst>
                  <a:ext uri="{FF2B5EF4-FFF2-40B4-BE49-F238E27FC236}">
                    <a16:creationId xmlns:a16="http://schemas.microsoft.com/office/drawing/2014/main" id="{EB0486AD-5C47-1E43-9CA4-9CEEBA122510}"/>
                  </a:ext>
                </a:extLst>
              </p:cNvPr>
              <p:cNvGrpSpPr/>
              <p:nvPr/>
            </p:nvGrpSpPr>
            <p:grpSpPr>
              <a:xfrm>
                <a:off x="10356850" y="1681163"/>
                <a:ext cx="112712" cy="112713"/>
                <a:chOff x="10356850" y="1681163"/>
                <a:chExt cx="112712" cy="112713"/>
              </a:xfrm>
            </p:grpSpPr>
            <p:sp>
              <p:nvSpPr>
                <p:cNvPr id="245" name="Rectangle 194">
                  <a:extLst>
                    <a:ext uri="{FF2B5EF4-FFF2-40B4-BE49-F238E27FC236}">
                      <a16:creationId xmlns:a16="http://schemas.microsoft.com/office/drawing/2014/main" id="{221E3843-B1E1-7840-B84D-BB5F13186E98}"/>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6" name="Rectangle 195">
                  <a:extLst>
                    <a:ext uri="{FF2B5EF4-FFF2-40B4-BE49-F238E27FC236}">
                      <a16:creationId xmlns:a16="http://schemas.microsoft.com/office/drawing/2014/main" id="{C589BF2B-B686-A04A-8A04-ACE8EFC6AA79}"/>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7" name="Rectangle 196">
                  <a:extLst>
                    <a:ext uri="{FF2B5EF4-FFF2-40B4-BE49-F238E27FC236}">
                      <a16:creationId xmlns:a16="http://schemas.microsoft.com/office/drawing/2014/main" id="{FE54F6C9-B8F7-E041-A5AE-BDB7EDFB2FA7}"/>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8" name="Rectangle 197">
                  <a:extLst>
                    <a:ext uri="{FF2B5EF4-FFF2-40B4-BE49-F238E27FC236}">
                      <a16:creationId xmlns:a16="http://schemas.microsoft.com/office/drawing/2014/main" id="{A3AF630A-B30B-F543-B586-E4829AD2A5EE}"/>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grpSp>
          <p:nvGrpSpPr>
            <p:cNvPr id="240" name="Gruppieren 417">
              <a:extLst>
                <a:ext uri="{FF2B5EF4-FFF2-40B4-BE49-F238E27FC236}">
                  <a16:creationId xmlns:a16="http://schemas.microsoft.com/office/drawing/2014/main" id="{B9C2C2FB-FAE2-A94B-B42F-2AF4D5E36A68}"/>
                </a:ext>
              </a:extLst>
            </p:cNvPr>
            <p:cNvGrpSpPr/>
            <p:nvPr/>
          </p:nvGrpSpPr>
          <p:grpSpPr>
            <a:xfrm>
              <a:off x="10356850" y="1568450"/>
              <a:ext cx="282575" cy="225426"/>
              <a:chOff x="10509250" y="1720850"/>
              <a:chExt cx="282575" cy="225426"/>
            </a:xfrm>
          </p:grpSpPr>
          <p:sp>
            <p:nvSpPr>
              <p:cNvPr id="241" name="Rectangle 193">
                <a:extLst>
                  <a:ext uri="{FF2B5EF4-FFF2-40B4-BE49-F238E27FC236}">
                    <a16:creationId xmlns:a16="http://schemas.microsoft.com/office/drawing/2014/main" id="{2B07930C-EF2E-DB4B-8F68-6DC17C375E1A}"/>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42" name="Rectangle 198">
                <a:extLst>
                  <a:ext uri="{FF2B5EF4-FFF2-40B4-BE49-F238E27FC236}">
                    <a16:creationId xmlns:a16="http://schemas.microsoft.com/office/drawing/2014/main" id="{0B43437E-246A-A44A-B81F-05378EF14096}"/>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grpSp>
      <p:sp>
        <p:nvSpPr>
          <p:cNvPr id="257" name="TextBox 256">
            <a:extLst>
              <a:ext uri="{FF2B5EF4-FFF2-40B4-BE49-F238E27FC236}">
                <a16:creationId xmlns:a16="http://schemas.microsoft.com/office/drawing/2014/main" id="{42540A0F-55F3-E64D-A651-03F908120C84}"/>
              </a:ext>
            </a:extLst>
          </p:cNvPr>
          <p:cNvSpPr txBox="1"/>
          <p:nvPr/>
        </p:nvSpPr>
        <p:spPr>
          <a:xfrm>
            <a:off x="2878632" y="2220752"/>
            <a:ext cx="6784330" cy="118494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Company name</a:t>
            </a:r>
            <a:r>
              <a:rPr lang="en-US" sz="1400" kern="0" dirty="0">
                <a:ea typeface="Arial Unicode MS" pitchFamily="34" charset="-128"/>
                <a:cs typeface="Arial Unicode MS" pitchFamily="34" charset="-128"/>
              </a:rPr>
              <a:t>: </a:t>
            </a:r>
            <a:br>
              <a:rPr lang="en-US" sz="1400" kern="0" dirty="0">
                <a:ea typeface="Arial Unicode MS" pitchFamily="34" charset="-128"/>
                <a:cs typeface="Arial Unicode MS" pitchFamily="34" charset="-128"/>
              </a:rPr>
            </a:br>
            <a:r>
              <a:rPr lang="en-US" sz="1400" b="1" kern="0" dirty="0">
                <a:ea typeface="Arial Unicode MS" pitchFamily="34" charset="-128"/>
                <a:cs typeface="Arial Unicode MS" pitchFamily="34" charset="-128"/>
              </a:rPr>
              <a:t>Rocket Chips Inc.</a:t>
            </a:r>
            <a:r>
              <a:rPr lang="en-US" sz="1400" kern="0" dirty="0">
                <a:ea typeface="Arial Unicode MS" pitchFamily="34" charset="-128"/>
                <a:cs typeface="Arial Unicode MS" pitchFamily="34" charset="-128"/>
              </a:rPr>
              <a:t>, a global semiconductor company founded in 2013, engaged in the design and fabrication of semiconductors that are specialized to run machine learning algorithms. </a:t>
            </a:r>
          </a:p>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Tagline</a:t>
            </a:r>
            <a:r>
              <a:rPr lang="en-US" sz="1400" kern="0" dirty="0">
                <a:ea typeface="Arial Unicode MS" pitchFamily="34" charset="-128"/>
                <a:cs typeface="Arial Unicode MS" pitchFamily="34" charset="-128"/>
              </a:rPr>
              <a:t>: </a:t>
            </a:r>
            <a:r>
              <a:rPr lang="en-US" sz="1400" i="1" kern="0" dirty="0">
                <a:ea typeface="Arial Unicode MS" pitchFamily="34" charset="-128"/>
                <a:cs typeface="Arial Unicode MS" pitchFamily="34" charset="-128"/>
              </a:rPr>
              <a:t>We bring you beyond!</a:t>
            </a:r>
          </a:p>
        </p:txBody>
      </p:sp>
      <p:sp>
        <p:nvSpPr>
          <p:cNvPr id="258" name="TextBox 257">
            <a:extLst>
              <a:ext uri="{FF2B5EF4-FFF2-40B4-BE49-F238E27FC236}">
                <a16:creationId xmlns:a16="http://schemas.microsoft.com/office/drawing/2014/main" id="{B9F3D76B-CFE4-6A4E-BCD5-AF19BA591C64}"/>
              </a:ext>
            </a:extLst>
          </p:cNvPr>
          <p:cNvSpPr txBox="1"/>
          <p:nvPr/>
        </p:nvSpPr>
        <p:spPr>
          <a:xfrm>
            <a:off x="412613" y="4939044"/>
            <a:ext cx="4022244" cy="126188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a:ea typeface="Arial Unicode MS" pitchFamily="34" charset="-128"/>
                <a:cs typeface="Arial Unicode MS" pitchFamily="34" charset="-128"/>
              </a:rPr>
              <a:t>Drivers</a:t>
            </a:r>
            <a:r>
              <a:rPr lang="en-US" sz="1600" kern="0" dirty="0">
                <a:ea typeface="Arial Unicode MS" pitchFamily="34" charset="-128"/>
                <a:cs typeface="Arial Unicode MS" pitchFamily="34" charset="-128"/>
              </a:rPr>
              <a:t>:</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Become global market leader in semiconductors </a:t>
            </a:r>
            <a:br>
              <a:rPr lang="en-US" sz="1400" kern="0" dirty="0">
                <a:ea typeface="Arial Unicode MS" pitchFamily="34" charset="-128"/>
                <a:cs typeface="Arial Unicode MS" pitchFamily="34" charset="-128"/>
              </a:rPr>
            </a:br>
            <a:r>
              <a:rPr lang="en-US" sz="1400" kern="0" dirty="0">
                <a:ea typeface="Arial Unicode MS" pitchFamily="34" charset="-128"/>
                <a:cs typeface="Arial Unicode MS" pitchFamily="34" charset="-128"/>
              </a:rPr>
              <a:t>optimized for machine learning algorithms</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Grow into new market segments by offering additional services</a:t>
            </a:r>
          </a:p>
        </p:txBody>
      </p:sp>
      <p:sp>
        <p:nvSpPr>
          <p:cNvPr id="259" name="TextBox 258">
            <a:extLst>
              <a:ext uri="{FF2B5EF4-FFF2-40B4-BE49-F238E27FC236}">
                <a16:creationId xmlns:a16="http://schemas.microsoft.com/office/drawing/2014/main" id="{D92BA7E7-D57E-9F4C-8EB2-892FE1D9F39A}"/>
              </a:ext>
            </a:extLst>
          </p:cNvPr>
          <p:cNvSpPr txBox="1"/>
          <p:nvPr/>
        </p:nvSpPr>
        <p:spPr>
          <a:xfrm>
            <a:off x="5055830" y="4939043"/>
            <a:ext cx="4643217" cy="1477328"/>
          </a:xfrm>
          <a:prstGeom prst="rect">
            <a:avLst/>
          </a:prstGeom>
          <a:noFill/>
        </p:spPr>
        <p:txBody>
          <a:bodyPr wrap="square" lIns="0" tIns="0" rIns="0" bIns="0" rtlCol="0">
            <a:spAutoFit/>
          </a:bodyPr>
          <a:lstStyle>
            <a:defPPr>
              <a:defRPr lang="de-DE"/>
            </a:defPPr>
            <a:lvl1pPr fontAlgn="base">
              <a:spcBef>
                <a:spcPts val="600"/>
              </a:spcBef>
              <a:spcAft>
                <a:spcPct val="0"/>
              </a:spcAft>
              <a:buClr>
                <a:srgbClr val="F0AB00"/>
              </a:buClr>
              <a:buSzPct val="80000"/>
              <a:defRPr sz="2000" b="1" kern="0">
                <a:ea typeface="Arial Unicode MS" pitchFamily="34" charset="-128"/>
                <a:cs typeface="Arial Unicode MS" pitchFamily="34" charset="-128"/>
              </a:defRPr>
            </a:lvl1pPr>
            <a:lvl2pPr marL="180975" lvl="1" indent="-180975" fontAlgn="base">
              <a:spcBef>
                <a:spcPts val="600"/>
              </a:spcBef>
              <a:spcAft>
                <a:spcPct val="0"/>
              </a:spcAft>
              <a:buClr>
                <a:schemeClr val="accent1"/>
              </a:buClr>
              <a:buFont typeface="Wingdings" panose="05000000000000000000" pitchFamily="2" charset="2"/>
              <a:buChar char="§"/>
              <a:defRPr sz="1800" kern="0">
                <a:ea typeface="Arial Unicode MS" pitchFamily="34" charset="-128"/>
                <a:cs typeface="Arial Unicode MS" pitchFamily="34" charset="-128"/>
              </a:defRPr>
            </a:lvl2pPr>
          </a:lstStyle>
          <a:p>
            <a:r>
              <a:rPr lang="en-US" sz="1600" dirty="0"/>
              <a:t>Goals:</a:t>
            </a:r>
          </a:p>
          <a:p>
            <a:pPr lvl="1"/>
            <a:r>
              <a:rPr lang="en-US" sz="1400" dirty="0"/>
              <a:t>Grow fast, grow globally</a:t>
            </a:r>
          </a:p>
          <a:p>
            <a:pPr lvl="1"/>
            <a:r>
              <a:rPr lang="en-US" sz="1400" dirty="0"/>
              <a:t>Fast and effective deployment of capital</a:t>
            </a:r>
            <a:br>
              <a:rPr lang="en-US" sz="1400" dirty="0"/>
            </a:br>
            <a:r>
              <a:rPr lang="en-US" sz="1400" dirty="0"/>
              <a:t>for business initiatives and research &amp; development projects to support massive growth as well as innovation and adaptability (sources of competitive advantage)</a:t>
            </a:r>
          </a:p>
        </p:txBody>
      </p:sp>
      <p:pic>
        <p:nvPicPr>
          <p:cNvPr id="260" name="Graphic 259">
            <a:extLst>
              <a:ext uri="{FF2B5EF4-FFF2-40B4-BE49-F238E27FC236}">
                <a16:creationId xmlns:a16="http://schemas.microsoft.com/office/drawing/2014/main" id="{BCA61310-7E1D-A549-A1E5-DAC0C6D3C8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5711" y="4721887"/>
            <a:ext cx="9765545" cy="100806"/>
          </a:xfrm>
          <a:prstGeom prst="rect">
            <a:avLst/>
          </a:prstGeom>
        </p:spPr>
      </p:pic>
      <p:sp>
        <p:nvSpPr>
          <p:cNvPr id="261" name="Title 2">
            <a:extLst>
              <a:ext uri="{FF2B5EF4-FFF2-40B4-BE49-F238E27FC236}">
                <a16:creationId xmlns:a16="http://schemas.microsoft.com/office/drawing/2014/main" id="{A5A6E22D-0D57-B645-8160-ECCC4C17F946}"/>
              </a:ext>
            </a:extLst>
          </p:cNvPr>
          <p:cNvSpPr>
            <a:spLocks noGrp="1"/>
          </p:cNvSpPr>
          <p:nvPr>
            <p:ph type="title"/>
          </p:nvPr>
        </p:nvSpPr>
        <p:spPr>
          <a:xfrm>
            <a:off x="415693" y="571200"/>
            <a:ext cx="9226440" cy="304699"/>
          </a:xfrm>
        </p:spPr>
        <p:txBody>
          <a:bodyPr/>
          <a:lstStyle/>
          <a:p>
            <a:r>
              <a:rPr lang="en-US" dirty="0"/>
              <a:t>Scenario used for sample work products</a:t>
            </a:r>
            <a:endParaRPr lang="en-DE" dirty="0"/>
          </a:p>
        </p:txBody>
      </p:sp>
      <p:sp>
        <p:nvSpPr>
          <p:cNvPr id="2" name="Rectangle 1">
            <a:extLst>
              <a:ext uri="{FF2B5EF4-FFF2-40B4-BE49-F238E27FC236}">
                <a16:creationId xmlns:a16="http://schemas.microsoft.com/office/drawing/2014/main" id="{28CAAA79-7B78-5345-BED0-3C1DEAA5E98C}"/>
              </a:ext>
            </a:extLst>
          </p:cNvPr>
          <p:cNvSpPr/>
          <p:nvPr/>
        </p:nvSpPr>
        <p:spPr>
          <a:xfrm>
            <a:off x="284077" y="1016843"/>
            <a:ext cx="9637179" cy="646331"/>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The samples provided for the Lean EA toolkit work products are based on a fictitious company named Rocket Chips Inc. The sample work products introduced in the following chapters assume a request of architecture work to improve the budget review and approval process for new R&amp;D initiatives and business development projects at Rocket Chips.</a:t>
            </a:r>
            <a:endParaRPr lang="en-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27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7312463"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Environments &amp; Location Diagram</a:t>
            </a:r>
            <a:br>
              <a:rPr lang="en-US" sz="3000" dirty="0"/>
            </a:br>
            <a:r>
              <a:rPr lang="en-US" sz="3000" dirty="0">
                <a:solidFill>
                  <a:schemeClr val="accent1"/>
                </a:solidFill>
              </a:rPr>
              <a:t>Example</a:t>
            </a:r>
          </a:p>
        </p:txBody>
      </p:sp>
      <p:sp>
        <p:nvSpPr>
          <p:cNvPr id="3" name="Rechteck 9">
            <a:extLst>
              <a:ext uri="{FF2B5EF4-FFF2-40B4-BE49-F238E27FC236}">
                <a16:creationId xmlns:a16="http://schemas.microsoft.com/office/drawing/2014/main" id="{532C786D-43B9-8A46-B6A4-2E4E5D7905F3}"/>
              </a:ext>
            </a:extLst>
          </p:cNvPr>
          <p:cNvSpPr/>
          <p:nvPr/>
        </p:nvSpPr>
        <p:spPr>
          <a:xfrm>
            <a:off x="415692" y="2667867"/>
            <a:ext cx="3122082" cy="3221681"/>
          </a:xfrm>
          <a:prstGeom prst="rect">
            <a:avLst/>
          </a:prstGeom>
          <a:solidFill>
            <a:schemeClr val="bg2">
              <a:lumMod val="20000"/>
              <a:lumOff val="80000"/>
            </a:schemeClr>
          </a:solid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0" rtlCol="0" anchor="t" anchorCtr="0"/>
          <a:lstStyle/>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AWS Data Center – Frankfurt (DE)</a:t>
            </a:r>
          </a:p>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 </a:t>
            </a:r>
            <a:endParaRPr lang="en-US" sz="1100" kern="0" dirty="0">
              <a:solidFill>
                <a:schemeClr val="tx1">
                  <a:lumMod val="65000"/>
                  <a:lumOff val="35000"/>
                </a:schemeClr>
              </a:solidFill>
              <a:latin typeface="+mj-lt"/>
              <a:ea typeface="BentonSans Regular" charset="0"/>
              <a:cs typeface="BentonSans Regular" charset="0"/>
            </a:endParaRPr>
          </a:p>
        </p:txBody>
      </p:sp>
      <p:sp>
        <p:nvSpPr>
          <p:cNvPr id="4" name="Rechteck 9">
            <a:extLst>
              <a:ext uri="{FF2B5EF4-FFF2-40B4-BE49-F238E27FC236}">
                <a16:creationId xmlns:a16="http://schemas.microsoft.com/office/drawing/2014/main" id="{8E5E56F2-42EE-2D48-B030-2CBA8F2CEC83}"/>
              </a:ext>
            </a:extLst>
          </p:cNvPr>
          <p:cNvSpPr/>
          <p:nvPr/>
        </p:nvSpPr>
        <p:spPr>
          <a:xfrm>
            <a:off x="531475" y="3122946"/>
            <a:ext cx="2860310" cy="267624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b="1" dirty="0">
                <a:solidFill>
                  <a:schemeClr val="tx1">
                    <a:lumMod val="65000"/>
                    <a:lumOff val="35000"/>
                  </a:schemeClr>
                </a:solidFill>
              </a:rPr>
              <a:t>SAP Business Technology Platform</a:t>
            </a:r>
          </a:p>
        </p:txBody>
      </p:sp>
      <p:sp>
        <p:nvSpPr>
          <p:cNvPr id="5" name="Rechteck 9">
            <a:extLst>
              <a:ext uri="{FF2B5EF4-FFF2-40B4-BE49-F238E27FC236}">
                <a16:creationId xmlns:a16="http://schemas.microsoft.com/office/drawing/2014/main" id="{C96E82D8-8034-2545-BF0A-728A79BA486B}"/>
              </a:ext>
            </a:extLst>
          </p:cNvPr>
          <p:cNvSpPr/>
          <p:nvPr/>
        </p:nvSpPr>
        <p:spPr>
          <a:xfrm>
            <a:off x="1953032" y="4725709"/>
            <a:ext cx="1124485"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dirty="0">
                <a:solidFill>
                  <a:schemeClr val="tx1">
                    <a:lumMod val="65000"/>
                    <a:lumOff val="35000"/>
                  </a:schemeClr>
                </a:solidFill>
              </a:rPr>
              <a:t>SAP HANA Cloud</a:t>
            </a:r>
          </a:p>
        </p:txBody>
      </p:sp>
      <p:sp>
        <p:nvSpPr>
          <p:cNvPr id="6" name="Rechteck 9">
            <a:extLst>
              <a:ext uri="{FF2B5EF4-FFF2-40B4-BE49-F238E27FC236}">
                <a16:creationId xmlns:a16="http://schemas.microsoft.com/office/drawing/2014/main" id="{6F1E7405-F69F-B74B-9860-2755678EF641}"/>
              </a:ext>
            </a:extLst>
          </p:cNvPr>
          <p:cNvSpPr/>
          <p:nvPr/>
        </p:nvSpPr>
        <p:spPr>
          <a:xfrm>
            <a:off x="676083" y="4184545"/>
            <a:ext cx="1124485"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dirty="0">
                <a:solidFill>
                  <a:schemeClr val="tx1">
                    <a:lumMod val="65000"/>
                    <a:lumOff val="35000"/>
                  </a:schemeClr>
                </a:solidFill>
              </a:rPr>
              <a:t>Workflow</a:t>
            </a:r>
            <a:br>
              <a:rPr lang="en-US" sz="1050" dirty="0">
                <a:solidFill>
                  <a:schemeClr val="tx1">
                    <a:lumMod val="65000"/>
                    <a:lumOff val="35000"/>
                  </a:schemeClr>
                </a:solidFill>
              </a:rPr>
            </a:br>
            <a:r>
              <a:rPr lang="en-US" sz="1050" dirty="0">
                <a:solidFill>
                  <a:schemeClr val="tx1">
                    <a:lumMod val="65000"/>
                    <a:lumOff val="35000"/>
                  </a:schemeClr>
                </a:solidFill>
              </a:rPr>
              <a:t>Management</a:t>
            </a:r>
          </a:p>
        </p:txBody>
      </p:sp>
      <p:sp>
        <p:nvSpPr>
          <p:cNvPr id="7" name="Rechteck 9">
            <a:extLst>
              <a:ext uri="{FF2B5EF4-FFF2-40B4-BE49-F238E27FC236}">
                <a16:creationId xmlns:a16="http://schemas.microsoft.com/office/drawing/2014/main" id="{A6AEAC9D-ADD0-3545-ADC3-612A80C905EF}"/>
              </a:ext>
            </a:extLst>
          </p:cNvPr>
          <p:cNvSpPr/>
          <p:nvPr/>
        </p:nvSpPr>
        <p:spPr>
          <a:xfrm>
            <a:off x="676083" y="4725709"/>
            <a:ext cx="1124485"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dirty="0">
                <a:solidFill>
                  <a:schemeClr val="tx1">
                    <a:lumMod val="65000"/>
                    <a:lumOff val="35000"/>
                  </a:schemeClr>
                </a:solidFill>
              </a:rPr>
              <a:t>Identity Authentication</a:t>
            </a:r>
          </a:p>
        </p:txBody>
      </p:sp>
      <p:sp>
        <p:nvSpPr>
          <p:cNvPr id="8" name="Rechteck 9">
            <a:extLst>
              <a:ext uri="{FF2B5EF4-FFF2-40B4-BE49-F238E27FC236}">
                <a16:creationId xmlns:a16="http://schemas.microsoft.com/office/drawing/2014/main" id="{8A24077F-2265-2740-B154-DEC001C75D10}"/>
              </a:ext>
            </a:extLst>
          </p:cNvPr>
          <p:cNvSpPr/>
          <p:nvPr/>
        </p:nvSpPr>
        <p:spPr>
          <a:xfrm>
            <a:off x="1953032" y="3643382"/>
            <a:ext cx="1124485"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dirty="0">
                <a:solidFill>
                  <a:schemeClr val="tx1">
                    <a:lumMod val="65000"/>
                    <a:lumOff val="35000"/>
                  </a:schemeClr>
                </a:solidFill>
              </a:rPr>
              <a:t>SAC</a:t>
            </a:r>
            <a:br>
              <a:rPr lang="en-US" sz="1050" dirty="0">
                <a:solidFill>
                  <a:schemeClr val="tx1">
                    <a:lumMod val="65000"/>
                    <a:lumOff val="35000"/>
                  </a:schemeClr>
                </a:solidFill>
              </a:rPr>
            </a:br>
            <a:r>
              <a:rPr lang="en-US" sz="1050" dirty="0">
                <a:solidFill>
                  <a:schemeClr val="tx1">
                    <a:lumMod val="65000"/>
                    <a:lumOff val="35000"/>
                  </a:schemeClr>
                </a:solidFill>
              </a:rPr>
              <a:t>Embedded</a:t>
            </a:r>
          </a:p>
        </p:txBody>
      </p:sp>
      <p:sp>
        <p:nvSpPr>
          <p:cNvPr id="10" name="Rechteck 9">
            <a:extLst>
              <a:ext uri="{FF2B5EF4-FFF2-40B4-BE49-F238E27FC236}">
                <a16:creationId xmlns:a16="http://schemas.microsoft.com/office/drawing/2014/main" id="{1503BE30-4F87-CB48-AE05-BBA0FE1D8044}"/>
              </a:ext>
            </a:extLst>
          </p:cNvPr>
          <p:cNvSpPr/>
          <p:nvPr/>
        </p:nvSpPr>
        <p:spPr>
          <a:xfrm>
            <a:off x="676083" y="3643382"/>
            <a:ext cx="1124484"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dirty="0">
                <a:solidFill>
                  <a:schemeClr val="tx1">
                    <a:lumMod val="65000"/>
                    <a:lumOff val="35000"/>
                  </a:schemeClr>
                </a:solidFill>
              </a:rPr>
              <a:t>Cloud Foundry Service</a:t>
            </a:r>
          </a:p>
        </p:txBody>
      </p:sp>
      <p:sp>
        <p:nvSpPr>
          <p:cNvPr id="11" name="Rechteck 9">
            <a:extLst>
              <a:ext uri="{FF2B5EF4-FFF2-40B4-BE49-F238E27FC236}">
                <a16:creationId xmlns:a16="http://schemas.microsoft.com/office/drawing/2014/main" id="{D56B118A-EEEA-8C4D-9CEC-912F73E2D15D}"/>
              </a:ext>
            </a:extLst>
          </p:cNvPr>
          <p:cNvSpPr/>
          <p:nvPr/>
        </p:nvSpPr>
        <p:spPr>
          <a:xfrm>
            <a:off x="1953032" y="4184545"/>
            <a:ext cx="1124485"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dirty="0">
                <a:solidFill>
                  <a:schemeClr val="tx1">
                    <a:lumMod val="65000"/>
                    <a:lumOff val="35000"/>
                  </a:schemeClr>
                </a:solidFill>
              </a:rPr>
              <a:t>Connectivity</a:t>
            </a:r>
            <a:br>
              <a:rPr lang="en-US" sz="1050" dirty="0">
                <a:solidFill>
                  <a:schemeClr val="tx1">
                    <a:lumMod val="65000"/>
                    <a:lumOff val="35000"/>
                  </a:schemeClr>
                </a:solidFill>
              </a:rPr>
            </a:br>
            <a:r>
              <a:rPr lang="en-US" sz="1050" dirty="0">
                <a:solidFill>
                  <a:schemeClr val="tx1">
                    <a:lumMod val="65000"/>
                    <a:lumOff val="35000"/>
                  </a:schemeClr>
                </a:solidFill>
              </a:rPr>
              <a:t>Service</a:t>
            </a:r>
          </a:p>
        </p:txBody>
      </p:sp>
      <p:sp>
        <p:nvSpPr>
          <p:cNvPr id="12" name="Rechteck 9">
            <a:extLst>
              <a:ext uri="{FF2B5EF4-FFF2-40B4-BE49-F238E27FC236}">
                <a16:creationId xmlns:a16="http://schemas.microsoft.com/office/drawing/2014/main" id="{F005C722-1CB0-014C-BEF2-6F831E66AAD0}"/>
              </a:ext>
            </a:extLst>
          </p:cNvPr>
          <p:cNvSpPr/>
          <p:nvPr/>
        </p:nvSpPr>
        <p:spPr>
          <a:xfrm>
            <a:off x="7031082" y="2659604"/>
            <a:ext cx="2776598" cy="2744633"/>
          </a:xfrm>
          <a:prstGeom prst="rect">
            <a:avLst/>
          </a:prstGeom>
          <a:solidFill>
            <a:schemeClr val="accent1">
              <a:lumMod val="20000"/>
              <a:lumOff val="80000"/>
            </a:schemeClr>
          </a:solid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0" rtlCol="0" anchor="t" anchorCtr="0"/>
          <a:lstStyle/>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Rocket Chips Data Center </a:t>
            </a:r>
            <a:br>
              <a:rPr lang="en-US" sz="1100" b="1" kern="0" dirty="0">
                <a:solidFill>
                  <a:schemeClr val="tx1">
                    <a:lumMod val="65000"/>
                    <a:lumOff val="35000"/>
                  </a:schemeClr>
                </a:solidFill>
                <a:latin typeface="+mj-lt"/>
                <a:ea typeface="BentonSans Bold" charset="0"/>
                <a:cs typeface="BentonSans Bold" charset="0"/>
              </a:rPr>
            </a:br>
            <a:r>
              <a:rPr lang="en-US" sz="1100" b="1" kern="0" dirty="0">
                <a:solidFill>
                  <a:schemeClr val="tx1">
                    <a:lumMod val="65000"/>
                    <a:lumOff val="35000"/>
                  </a:schemeClr>
                </a:solidFill>
                <a:latin typeface="+mj-lt"/>
                <a:ea typeface="BentonSans Bold" charset="0"/>
                <a:cs typeface="BentonSans Bold" charset="0"/>
              </a:rPr>
              <a:t>(Berlin, DE)</a:t>
            </a:r>
          </a:p>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 </a:t>
            </a:r>
            <a:endParaRPr lang="en-US" sz="1100" kern="0" dirty="0">
              <a:solidFill>
                <a:schemeClr val="tx1">
                  <a:lumMod val="65000"/>
                  <a:lumOff val="35000"/>
                </a:schemeClr>
              </a:solidFill>
              <a:latin typeface="+mj-lt"/>
              <a:ea typeface="BentonSans Regular" charset="0"/>
              <a:cs typeface="BentonSans Regular" charset="0"/>
            </a:endParaRPr>
          </a:p>
        </p:txBody>
      </p:sp>
      <p:sp>
        <p:nvSpPr>
          <p:cNvPr id="13" name="Rechteck 9">
            <a:extLst>
              <a:ext uri="{FF2B5EF4-FFF2-40B4-BE49-F238E27FC236}">
                <a16:creationId xmlns:a16="http://schemas.microsoft.com/office/drawing/2014/main" id="{A0A674DC-F953-BC40-B79E-56AAF82150DA}"/>
              </a:ext>
            </a:extLst>
          </p:cNvPr>
          <p:cNvSpPr/>
          <p:nvPr/>
        </p:nvSpPr>
        <p:spPr>
          <a:xfrm>
            <a:off x="8559129" y="3535808"/>
            <a:ext cx="1090616"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pPr algn="ctr"/>
            <a:r>
              <a:rPr lang="en-US" sz="1050" dirty="0">
                <a:solidFill>
                  <a:schemeClr val="tx1">
                    <a:lumMod val="65000"/>
                    <a:lumOff val="35000"/>
                  </a:schemeClr>
                </a:solidFill>
              </a:rPr>
              <a:t>SAP S/4HANA</a:t>
            </a:r>
          </a:p>
        </p:txBody>
      </p:sp>
      <p:sp>
        <p:nvSpPr>
          <p:cNvPr id="14" name="Rechteck 9">
            <a:extLst>
              <a:ext uri="{FF2B5EF4-FFF2-40B4-BE49-F238E27FC236}">
                <a16:creationId xmlns:a16="http://schemas.microsoft.com/office/drawing/2014/main" id="{E8773F95-C18A-4842-9B08-B3545503C823}"/>
              </a:ext>
            </a:extLst>
          </p:cNvPr>
          <p:cNvSpPr/>
          <p:nvPr/>
        </p:nvSpPr>
        <p:spPr>
          <a:xfrm>
            <a:off x="7326943" y="3535808"/>
            <a:ext cx="1090616"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pPr algn="ctr"/>
            <a:r>
              <a:rPr lang="en-US" sz="1050" dirty="0">
                <a:solidFill>
                  <a:schemeClr val="tx1">
                    <a:lumMod val="65000"/>
                    <a:lumOff val="35000"/>
                  </a:schemeClr>
                </a:solidFill>
              </a:rPr>
              <a:t>Cloud Connector</a:t>
            </a:r>
          </a:p>
        </p:txBody>
      </p:sp>
      <p:sp>
        <p:nvSpPr>
          <p:cNvPr id="15" name="Rechteck 9">
            <a:extLst>
              <a:ext uri="{FF2B5EF4-FFF2-40B4-BE49-F238E27FC236}">
                <a16:creationId xmlns:a16="http://schemas.microsoft.com/office/drawing/2014/main" id="{62FCAC94-411D-294D-82CC-A29A569CDA05}"/>
              </a:ext>
            </a:extLst>
          </p:cNvPr>
          <p:cNvSpPr/>
          <p:nvPr/>
        </p:nvSpPr>
        <p:spPr>
          <a:xfrm>
            <a:off x="8559127" y="4196807"/>
            <a:ext cx="1090616"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pPr algn="ctr"/>
            <a:r>
              <a:rPr lang="en-US" sz="1050" dirty="0">
                <a:solidFill>
                  <a:schemeClr val="tx1">
                    <a:lumMod val="65000"/>
                    <a:lumOff val="35000"/>
                  </a:schemeClr>
                </a:solidFill>
              </a:rPr>
              <a:t>SAP BW/4HANA</a:t>
            </a:r>
          </a:p>
        </p:txBody>
      </p:sp>
      <p:cxnSp>
        <p:nvCxnSpPr>
          <p:cNvPr id="16" name="Straight Arrow Connector 47">
            <a:extLst>
              <a:ext uri="{FF2B5EF4-FFF2-40B4-BE49-F238E27FC236}">
                <a16:creationId xmlns:a16="http://schemas.microsoft.com/office/drawing/2014/main" id="{97A7295E-C4F8-9D4C-A0C7-49D2D4AA559C}"/>
              </a:ext>
            </a:extLst>
          </p:cNvPr>
          <p:cNvCxnSpPr>
            <a:cxnSpLocks/>
            <a:stCxn id="14" idx="3"/>
            <a:endCxn id="13" idx="1"/>
          </p:cNvCxnSpPr>
          <p:nvPr/>
        </p:nvCxnSpPr>
        <p:spPr>
          <a:xfrm>
            <a:off x="8417560" y="3738946"/>
            <a:ext cx="141569"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Rechteck 9">
            <a:extLst>
              <a:ext uri="{FF2B5EF4-FFF2-40B4-BE49-F238E27FC236}">
                <a16:creationId xmlns:a16="http://schemas.microsoft.com/office/drawing/2014/main" id="{B1706B2C-05B8-3244-B70E-F3B53680F6EA}"/>
              </a:ext>
            </a:extLst>
          </p:cNvPr>
          <p:cNvSpPr/>
          <p:nvPr/>
        </p:nvSpPr>
        <p:spPr>
          <a:xfrm>
            <a:off x="7326943" y="4196807"/>
            <a:ext cx="1090616"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pPr algn="ctr"/>
            <a:r>
              <a:rPr lang="en-US" sz="1050" dirty="0">
                <a:solidFill>
                  <a:schemeClr val="tx1">
                    <a:lumMod val="65000"/>
                    <a:lumOff val="35000"/>
                  </a:schemeClr>
                </a:solidFill>
              </a:rPr>
              <a:t>SAP Web</a:t>
            </a:r>
            <a:br>
              <a:rPr lang="en-US" sz="1050" dirty="0">
                <a:solidFill>
                  <a:schemeClr val="tx1">
                    <a:lumMod val="65000"/>
                    <a:lumOff val="35000"/>
                  </a:schemeClr>
                </a:solidFill>
              </a:rPr>
            </a:br>
            <a:r>
              <a:rPr lang="en-US" sz="1050" dirty="0">
                <a:solidFill>
                  <a:schemeClr val="tx1">
                    <a:lumMod val="65000"/>
                    <a:lumOff val="35000"/>
                  </a:schemeClr>
                </a:solidFill>
              </a:rPr>
              <a:t>Dispatcher</a:t>
            </a:r>
          </a:p>
        </p:txBody>
      </p:sp>
      <p:cxnSp>
        <p:nvCxnSpPr>
          <p:cNvPr id="18" name="Straight Arrow Connector 49">
            <a:extLst>
              <a:ext uri="{FF2B5EF4-FFF2-40B4-BE49-F238E27FC236}">
                <a16:creationId xmlns:a16="http://schemas.microsoft.com/office/drawing/2014/main" id="{EF38A9EC-F6F5-9E43-A970-B58771A5A50E}"/>
              </a:ext>
            </a:extLst>
          </p:cNvPr>
          <p:cNvCxnSpPr>
            <a:cxnSpLocks/>
            <a:stCxn id="17" idx="3"/>
            <a:endCxn id="15" idx="1"/>
          </p:cNvCxnSpPr>
          <p:nvPr/>
        </p:nvCxnSpPr>
        <p:spPr>
          <a:xfrm>
            <a:off x="8417559" y="4399944"/>
            <a:ext cx="141568"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Rechteck 9">
            <a:extLst>
              <a:ext uri="{FF2B5EF4-FFF2-40B4-BE49-F238E27FC236}">
                <a16:creationId xmlns:a16="http://schemas.microsoft.com/office/drawing/2014/main" id="{BD4AABE0-7758-CC44-B152-1999A7A9C6A9}"/>
              </a:ext>
            </a:extLst>
          </p:cNvPr>
          <p:cNvSpPr/>
          <p:nvPr/>
        </p:nvSpPr>
        <p:spPr>
          <a:xfrm>
            <a:off x="4097456" y="2664736"/>
            <a:ext cx="810533" cy="516635"/>
          </a:xfrm>
          <a:prstGeom prst="rect">
            <a:avLst/>
          </a:prstGeom>
          <a:no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0" rtlCol="0" anchor="t" anchorCtr="0"/>
          <a:lstStyle/>
          <a:p>
            <a:pPr fontAlgn="base">
              <a:spcBef>
                <a:spcPts val="600"/>
              </a:spcBef>
              <a:spcAft>
                <a:spcPct val="0"/>
              </a:spcAft>
              <a:buClr>
                <a:srgbClr val="F0AB00"/>
              </a:buClr>
              <a:buSzPct val="80000"/>
            </a:pPr>
            <a:r>
              <a:rPr lang="en-US" sz="1050" b="1" kern="0" dirty="0">
                <a:solidFill>
                  <a:schemeClr val="tx1">
                    <a:lumMod val="65000"/>
                    <a:lumOff val="35000"/>
                  </a:schemeClr>
                </a:solidFill>
                <a:latin typeface="+mj-lt"/>
                <a:ea typeface="BentonSans Bold" charset="0"/>
                <a:cs typeface="BentonSans Bold" charset="0"/>
              </a:rPr>
              <a:t>Public Internet</a:t>
            </a:r>
          </a:p>
          <a:p>
            <a:pPr fontAlgn="base">
              <a:spcBef>
                <a:spcPts val="600"/>
              </a:spcBef>
              <a:spcAft>
                <a:spcPct val="0"/>
              </a:spcAft>
              <a:buClr>
                <a:srgbClr val="F0AB00"/>
              </a:buClr>
              <a:buSzPct val="80000"/>
            </a:pPr>
            <a:r>
              <a:rPr lang="en-US" sz="1050" b="1" kern="0" dirty="0">
                <a:solidFill>
                  <a:schemeClr val="tx1">
                    <a:lumMod val="65000"/>
                    <a:lumOff val="35000"/>
                  </a:schemeClr>
                </a:solidFill>
                <a:latin typeface="+mj-lt"/>
                <a:ea typeface="BentonSans Bold" charset="0"/>
                <a:cs typeface="BentonSans Bold" charset="0"/>
              </a:rPr>
              <a:t> </a:t>
            </a:r>
            <a:endParaRPr lang="en-US" sz="1050" kern="0" dirty="0">
              <a:solidFill>
                <a:schemeClr val="tx1">
                  <a:lumMod val="65000"/>
                  <a:lumOff val="35000"/>
                </a:schemeClr>
              </a:solidFill>
              <a:latin typeface="+mj-lt"/>
              <a:ea typeface="BentonSans Regular" charset="0"/>
              <a:cs typeface="BentonSans Regular" charset="0"/>
            </a:endParaRPr>
          </a:p>
        </p:txBody>
      </p:sp>
      <p:sp>
        <p:nvSpPr>
          <p:cNvPr id="20" name="Rechteck 9">
            <a:extLst>
              <a:ext uri="{FF2B5EF4-FFF2-40B4-BE49-F238E27FC236}">
                <a16:creationId xmlns:a16="http://schemas.microsoft.com/office/drawing/2014/main" id="{5CEA0D85-9E5C-DE40-9D23-570E94DC9BD6}"/>
              </a:ext>
            </a:extLst>
          </p:cNvPr>
          <p:cNvSpPr/>
          <p:nvPr/>
        </p:nvSpPr>
        <p:spPr>
          <a:xfrm>
            <a:off x="4910635" y="3821100"/>
            <a:ext cx="810532" cy="510956"/>
          </a:xfrm>
          <a:prstGeom prst="rect">
            <a:avLst/>
          </a:prstGeom>
          <a:no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0" rtlCol="0" anchor="t" anchorCtr="0"/>
          <a:lstStyle/>
          <a:p>
            <a:pPr fontAlgn="base">
              <a:spcBef>
                <a:spcPts val="600"/>
              </a:spcBef>
              <a:spcAft>
                <a:spcPct val="0"/>
              </a:spcAft>
              <a:buClr>
                <a:srgbClr val="F0AB00"/>
              </a:buClr>
              <a:buSzPct val="80000"/>
            </a:pPr>
            <a:r>
              <a:rPr lang="en-US" sz="1050" b="1" kern="0" dirty="0">
                <a:solidFill>
                  <a:schemeClr val="tx1">
                    <a:lumMod val="65000"/>
                    <a:lumOff val="35000"/>
                  </a:schemeClr>
                </a:solidFill>
                <a:latin typeface="+mj-lt"/>
                <a:ea typeface="BentonSans Bold" charset="0"/>
                <a:cs typeface="BentonSans Bold" charset="0"/>
              </a:rPr>
              <a:t>Global </a:t>
            </a:r>
            <a:br>
              <a:rPr lang="en-US" sz="1050" b="1" kern="0" dirty="0">
                <a:solidFill>
                  <a:schemeClr val="tx1">
                    <a:lumMod val="65000"/>
                    <a:lumOff val="35000"/>
                  </a:schemeClr>
                </a:solidFill>
                <a:latin typeface="+mj-lt"/>
                <a:ea typeface="BentonSans Bold" charset="0"/>
                <a:cs typeface="BentonSans Bold" charset="0"/>
              </a:rPr>
            </a:br>
            <a:r>
              <a:rPr lang="en-US" sz="1050" b="1" kern="0" dirty="0">
                <a:solidFill>
                  <a:schemeClr val="tx1">
                    <a:lumMod val="65000"/>
                    <a:lumOff val="35000"/>
                  </a:schemeClr>
                </a:solidFill>
                <a:latin typeface="+mj-lt"/>
                <a:ea typeface="BentonSans Bold" charset="0"/>
                <a:cs typeface="BentonSans Bold" charset="0"/>
              </a:rPr>
              <a:t>MPLS</a:t>
            </a:r>
          </a:p>
          <a:p>
            <a:pPr fontAlgn="base">
              <a:spcBef>
                <a:spcPts val="600"/>
              </a:spcBef>
              <a:spcAft>
                <a:spcPct val="0"/>
              </a:spcAft>
              <a:buClr>
                <a:srgbClr val="F0AB00"/>
              </a:buClr>
              <a:buSzPct val="80000"/>
            </a:pPr>
            <a:r>
              <a:rPr lang="en-US" sz="1050" b="1" kern="0" dirty="0">
                <a:solidFill>
                  <a:schemeClr val="tx1">
                    <a:lumMod val="65000"/>
                    <a:lumOff val="35000"/>
                  </a:schemeClr>
                </a:solidFill>
                <a:latin typeface="+mj-lt"/>
                <a:ea typeface="BentonSans Bold" charset="0"/>
                <a:cs typeface="BentonSans Bold" charset="0"/>
              </a:rPr>
              <a:t> </a:t>
            </a:r>
            <a:endParaRPr lang="en-US" sz="1050" kern="0" dirty="0">
              <a:solidFill>
                <a:schemeClr val="tx1">
                  <a:lumMod val="65000"/>
                  <a:lumOff val="35000"/>
                </a:schemeClr>
              </a:solidFill>
              <a:latin typeface="+mj-lt"/>
              <a:ea typeface="BentonSans Regular" charset="0"/>
              <a:cs typeface="BentonSans Regular" charset="0"/>
            </a:endParaRPr>
          </a:p>
        </p:txBody>
      </p:sp>
      <p:sp>
        <p:nvSpPr>
          <p:cNvPr id="21" name="Rechteck 9">
            <a:extLst>
              <a:ext uri="{FF2B5EF4-FFF2-40B4-BE49-F238E27FC236}">
                <a16:creationId xmlns:a16="http://schemas.microsoft.com/office/drawing/2014/main" id="{6EBE758E-774E-A84A-AC55-54A448A995CF}"/>
              </a:ext>
            </a:extLst>
          </p:cNvPr>
          <p:cNvSpPr/>
          <p:nvPr/>
        </p:nvSpPr>
        <p:spPr>
          <a:xfrm>
            <a:off x="4005986" y="4549986"/>
            <a:ext cx="2619829" cy="1339562"/>
          </a:xfrm>
          <a:prstGeom prst="rect">
            <a:avLst/>
          </a:prstGeom>
          <a:solidFill>
            <a:schemeClr val="accent4">
              <a:lumMod val="20000"/>
              <a:lumOff val="80000"/>
            </a:schemeClr>
          </a:solid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0" rtlCol="0" anchor="t" anchorCtr="0"/>
          <a:lstStyle/>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Rocket Chips Office Locations</a:t>
            </a:r>
          </a:p>
          <a:p>
            <a:pPr fontAlgn="base">
              <a:spcBef>
                <a:spcPts val="600"/>
              </a:spcBef>
              <a:spcAft>
                <a:spcPct val="0"/>
              </a:spcAft>
              <a:buClr>
                <a:srgbClr val="F0AB00"/>
              </a:buClr>
              <a:buSzPct val="80000"/>
            </a:pPr>
            <a:r>
              <a:rPr lang="en-US" sz="1100" b="1" kern="0" dirty="0">
                <a:solidFill>
                  <a:schemeClr val="tx1">
                    <a:lumMod val="65000"/>
                    <a:lumOff val="35000"/>
                  </a:schemeClr>
                </a:solidFill>
                <a:latin typeface="+mj-lt"/>
                <a:ea typeface="BentonSans Bold" charset="0"/>
                <a:cs typeface="BentonSans Bold" charset="0"/>
              </a:rPr>
              <a:t> </a:t>
            </a:r>
            <a:endParaRPr lang="en-US" sz="1100" kern="0" dirty="0">
              <a:solidFill>
                <a:schemeClr val="tx1">
                  <a:lumMod val="65000"/>
                  <a:lumOff val="35000"/>
                </a:schemeClr>
              </a:solidFill>
              <a:latin typeface="+mj-lt"/>
              <a:ea typeface="BentonSans Regular" charset="0"/>
              <a:cs typeface="BentonSans Regular" charset="0"/>
            </a:endParaRPr>
          </a:p>
        </p:txBody>
      </p:sp>
      <p:sp>
        <p:nvSpPr>
          <p:cNvPr id="22" name="Rechteck 9">
            <a:extLst>
              <a:ext uri="{FF2B5EF4-FFF2-40B4-BE49-F238E27FC236}">
                <a16:creationId xmlns:a16="http://schemas.microsoft.com/office/drawing/2014/main" id="{6F1BD92D-5CDE-2E47-98CA-D2BF7E566972}"/>
              </a:ext>
            </a:extLst>
          </p:cNvPr>
          <p:cNvSpPr/>
          <p:nvPr/>
        </p:nvSpPr>
        <p:spPr>
          <a:xfrm>
            <a:off x="4103143" y="4875288"/>
            <a:ext cx="1126288"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dirty="0">
                <a:solidFill>
                  <a:schemeClr val="tx1">
                    <a:lumMod val="65000"/>
                    <a:lumOff val="35000"/>
                  </a:schemeClr>
                </a:solidFill>
              </a:rPr>
              <a:t>Austin </a:t>
            </a:r>
            <a:br>
              <a:rPr lang="en-US" sz="1050" dirty="0">
                <a:solidFill>
                  <a:schemeClr val="tx1">
                    <a:lumMod val="65000"/>
                    <a:lumOff val="35000"/>
                  </a:schemeClr>
                </a:solidFill>
              </a:rPr>
            </a:br>
            <a:r>
              <a:rPr lang="en-US" sz="1050" dirty="0">
                <a:solidFill>
                  <a:schemeClr val="tx1">
                    <a:lumMod val="65000"/>
                    <a:lumOff val="35000"/>
                  </a:schemeClr>
                </a:solidFill>
              </a:rPr>
              <a:t>(US, TX)</a:t>
            </a:r>
          </a:p>
        </p:txBody>
      </p:sp>
      <p:sp>
        <p:nvSpPr>
          <p:cNvPr id="23" name="Rechteck 9">
            <a:extLst>
              <a:ext uri="{FF2B5EF4-FFF2-40B4-BE49-F238E27FC236}">
                <a16:creationId xmlns:a16="http://schemas.microsoft.com/office/drawing/2014/main" id="{6E64F28C-5222-C54A-9591-6ACABFCCAD8E}"/>
              </a:ext>
            </a:extLst>
          </p:cNvPr>
          <p:cNvSpPr/>
          <p:nvPr/>
        </p:nvSpPr>
        <p:spPr>
          <a:xfrm>
            <a:off x="5332164" y="4875288"/>
            <a:ext cx="1196340"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dirty="0">
                <a:solidFill>
                  <a:schemeClr val="tx1">
                    <a:lumMod val="65000"/>
                    <a:lumOff val="35000"/>
                  </a:schemeClr>
                </a:solidFill>
              </a:rPr>
              <a:t>San Francisco (US, CA)</a:t>
            </a:r>
          </a:p>
        </p:txBody>
      </p:sp>
      <p:cxnSp>
        <p:nvCxnSpPr>
          <p:cNvPr id="24" name="Gewinkelte Verbindung 42">
            <a:extLst>
              <a:ext uri="{FF2B5EF4-FFF2-40B4-BE49-F238E27FC236}">
                <a16:creationId xmlns:a16="http://schemas.microsoft.com/office/drawing/2014/main" id="{39E0BA08-8C99-EA4E-A8F8-8E47070031FA}"/>
              </a:ext>
            </a:extLst>
          </p:cNvPr>
          <p:cNvCxnSpPr>
            <a:cxnSpLocks/>
            <a:stCxn id="19" idx="3"/>
            <a:endCxn id="14" idx="1"/>
          </p:cNvCxnSpPr>
          <p:nvPr/>
        </p:nvCxnSpPr>
        <p:spPr>
          <a:xfrm>
            <a:off x="4907989" y="2923054"/>
            <a:ext cx="2418954" cy="815892"/>
          </a:xfrm>
          <a:prstGeom prst="bentConnector3">
            <a:avLst>
              <a:gd name="adj1" fmla="val 50000"/>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Gewinkelte Verbindung 42">
            <a:extLst>
              <a:ext uri="{FF2B5EF4-FFF2-40B4-BE49-F238E27FC236}">
                <a16:creationId xmlns:a16="http://schemas.microsoft.com/office/drawing/2014/main" id="{B76B95B1-3B36-5045-9C8B-F81CDFA240AC}"/>
              </a:ext>
            </a:extLst>
          </p:cNvPr>
          <p:cNvCxnSpPr>
            <a:cxnSpLocks/>
            <a:stCxn id="19" idx="1"/>
            <a:endCxn id="4" idx="3"/>
          </p:cNvCxnSpPr>
          <p:nvPr/>
        </p:nvCxnSpPr>
        <p:spPr>
          <a:xfrm rot="10800000" flipV="1">
            <a:off x="3391786" y="2923054"/>
            <a:ext cx="705671" cy="1538014"/>
          </a:xfrm>
          <a:prstGeom prst="bentConnector3">
            <a:avLst>
              <a:gd name="adj1" fmla="val 50000"/>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46">
            <a:extLst>
              <a:ext uri="{FF2B5EF4-FFF2-40B4-BE49-F238E27FC236}">
                <a16:creationId xmlns:a16="http://schemas.microsoft.com/office/drawing/2014/main" id="{FFCC5233-91F4-2B4E-BB9D-1C893F1805C5}"/>
              </a:ext>
            </a:extLst>
          </p:cNvPr>
          <p:cNvCxnSpPr>
            <a:cxnSpLocks/>
            <a:stCxn id="21" idx="0"/>
            <a:endCxn id="20" idx="2"/>
          </p:cNvCxnSpPr>
          <p:nvPr/>
        </p:nvCxnSpPr>
        <p:spPr>
          <a:xfrm flipV="1">
            <a:off x="5315901" y="4332055"/>
            <a:ext cx="0" cy="217931"/>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Gewinkelte Verbindung 42">
            <a:extLst>
              <a:ext uri="{FF2B5EF4-FFF2-40B4-BE49-F238E27FC236}">
                <a16:creationId xmlns:a16="http://schemas.microsoft.com/office/drawing/2014/main" id="{899EC8DB-A238-ED45-B0C3-841980826B38}"/>
              </a:ext>
            </a:extLst>
          </p:cNvPr>
          <p:cNvCxnSpPr>
            <a:cxnSpLocks/>
            <a:stCxn id="20" idx="3"/>
            <a:endCxn id="13" idx="2"/>
          </p:cNvCxnSpPr>
          <p:nvPr/>
        </p:nvCxnSpPr>
        <p:spPr>
          <a:xfrm flipV="1">
            <a:off x="5721167" y="3942083"/>
            <a:ext cx="3383270" cy="134495"/>
          </a:xfrm>
          <a:prstGeom prst="bentConnector2">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68">
            <a:extLst>
              <a:ext uri="{FF2B5EF4-FFF2-40B4-BE49-F238E27FC236}">
                <a16:creationId xmlns:a16="http://schemas.microsoft.com/office/drawing/2014/main" id="{99CE96DE-CD85-DB40-B571-494A3CB797BA}"/>
              </a:ext>
            </a:extLst>
          </p:cNvPr>
          <p:cNvCxnSpPr>
            <a:cxnSpLocks/>
            <a:endCxn id="19" idx="2"/>
          </p:cNvCxnSpPr>
          <p:nvPr/>
        </p:nvCxnSpPr>
        <p:spPr>
          <a:xfrm flipV="1">
            <a:off x="4502723" y="3181371"/>
            <a:ext cx="0" cy="1368615"/>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Gewinkelte Verbindung 42">
            <a:extLst>
              <a:ext uri="{FF2B5EF4-FFF2-40B4-BE49-F238E27FC236}">
                <a16:creationId xmlns:a16="http://schemas.microsoft.com/office/drawing/2014/main" id="{21DDA1AE-6314-E040-981E-6DDD66648559}"/>
              </a:ext>
            </a:extLst>
          </p:cNvPr>
          <p:cNvCxnSpPr>
            <a:cxnSpLocks/>
            <a:stCxn id="19" idx="3"/>
            <a:endCxn id="17" idx="1"/>
          </p:cNvCxnSpPr>
          <p:nvPr/>
        </p:nvCxnSpPr>
        <p:spPr>
          <a:xfrm>
            <a:off x="4907989" y="2923054"/>
            <a:ext cx="2418954" cy="1476891"/>
          </a:xfrm>
          <a:prstGeom prst="bentConnector3">
            <a:avLst>
              <a:gd name="adj1" fmla="val 50000"/>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Rechteck 85">
            <a:extLst>
              <a:ext uri="{FF2B5EF4-FFF2-40B4-BE49-F238E27FC236}">
                <a16:creationId xmlns:a16="http://schemas.microsoft.com/office/drawing/2014/main" id="{8168A8CC-E9E2-6242-8B1A-E67507B38045}"/>
              </a:ext>
            </a:extLst>
          </p:cNvPr>
          <p:cNvSpPr/>
          <p:nvPr/>
        </p:nvSpPr>
        <p:spPr bwMode="gray">
          <a:xfrm>
            <a:off x="6431918" y="6269302"/>
            <a:ext cx="3320239" cy="696932"/>
          </a:xfrm>
          <a:prstGeom prst="rect">
            <a:avLst/>
          </a:prstGeom>
          <a:solidFill>
            <a:schemeClr val="bg1">
              <a:lumMod val="9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4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31" name="Straight Arrow Connector 76">
            <a:extLst>
              <a:ext uri="{FF2B5EF4-FFF2-40B4-BE49-F238E27FC236}">
                <a16:creationId xmlns:a16="http://schemas.microsoft.com/office/drawing/2014/main" id="{CD25FFF9-B2CF-8E4E-8D9D-6FDFF6882353}"/>
              </a:ext>
            </a:extLst>
          </p:cNvPr>
          <p:cNvCxnSpPr/>
          <p:nvPr/>
        </p:nvCxnSpPr>
        <p:spPr>
          <a:xfrm>
            <a:off x="9298029" y="6623964"/>
            <a:ext cx="454128"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81">
            <a:extLst>
              <a:ext uri="{FF2B5EF4-FFF2-40B4-BE49-F238E27FC236}">
                <a16:creationId xmlns:a16="http://schemas.microsoft.com/office/drawing/2014/main" id="{1C29BCE0-50EA-D84D-A554-241A1BE31273}"/>
              </a:ext>
            </a:extLst>
          </p:cNvPr>
          <p:cNvCxnSpPr>
            <a:cxnSpLocks/>
          </p:cNvCxnSpPr>
          <p:nvPr/>
        </p:nvCxnSpPr>
        <p:spPr>
          <a:xfrm flipH="1">
            <a:off x="9298029" y="6860283"/>
            <a:ext cx="454128"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0D1CD407-790B-7A41-8B55-EE29453E25ED}"/>
              </a:ext>
            </a:extLst>
          </p:cNvPr>
          <p:cNvSpPr/>
          <p:nvPr/>
        </p:nvSpPr>
        <p:spPr>
          <a:xfrm>
            <a:off x="6362238" y="6204125"/>
            <a:ext cx="3212667" cy="682762"/>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spAutoFit/>
          </a:bodyPr>
          <a:lstStyle/>
          <a:p>
            <a:pPr>
              <a:spcBef>
                <a:spcPts val="600"/>
              </a:spcBef>
            </a:pPr>
            <a:r>
              <a:rPr lang="en-US" sz="1100" b="1" dirty="0">
                <a:solidFill>
                  <a:schemeClr val="tx1">
                    <a:lumMod val="65000"/>
                    <a:lumOff val="35000"/>
                  </a:schemeClr>
                </a:solidFill>
                <a:latin typeface="Arial" charset="0"/>
                <a:ea typeface="Arial" charset="0"/>
                <a:cs typeface="Arial" charset="0"/>
              </a:rPr>
              <a:t>Legend:</a:t>
            </a:r>
          </a:p>
          <a:p>
            <a:pPr>
              <a:spcBef>
                <a:spcPts val="600"/>
              </a:spcBef>
            </a:pPr>
            <a:r>
              <a:rPr lang="en-US" sz="1100" dirty="0">
                <a:solidFill>
                  <a:schemeClr val="tx1">
                    <a:lumMod val="65000"/>
                    <a:lumOff val="35000"/>
                  </a:schemeClr>
                </a:solidFill>
                <a:latin typeface="Arial" charset="0"/>
                <a:ea typeface="Arial" charset="0"/>
                <a:cs typeface="Arial" charset="0"/>
              </a:rPr>
              <a:t>Request response:</a:t>
            </a:r>
          </a:p>
          <a:p>
            <a:pPr>
              <a:spcBef>
                <a:spcPts val="600"/>
              </a:spcBef>
            </a:pPr>
            <a:r>
              <a:rPr lang="en-US" sz="1100" dirty="0">
                <a:solidFill>
                  <a:schemeClr val="tx1">
                    <a:lumMod val="65000"/>
                    <a:lumOff val="35000"/>
                  </a:schemeClr>
                </a:solidFill>
                <a:latin typeface="Arial" charset="0"/>
                <a:ea typeface="Arial" charset="0"/>
                <a:cs typeface="Arial" charset="0"/>
              </a:rPr>
              <a:t>Information flow from source to target:</a:t>
            </a:r>
          </a:p>
        </p:txBody>
      </p:sp>
      <p:sp>
        <p:nvSpPr>
          <p:cNvPr id="34" name="Rechteck 9">
            <a:extLst>
              <a:ext uri="{FF2B5EF4-FFF2-40B4-BE49-F238E27FC236}">
                <a16:creationId xmlns:a16="http://schemas.microsoft.com/office/drawing/2014/main" id="{C81F5A27-F5FA-DB4D-9DC4-D306D5D76DE1}"/>
              </a:ext>
            </a:extLst>
          </p:cNvPr>
          <p:cNvSpPr/>
          <p:nvPr/>
        </p:nvSpPr>
        <p:spPr>
          <a:xfrm>
            <a:off x="676082" y="5252685"/>
            <a:ext cx="1124485"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dirty="0">
                <a:solidFill>
                  <a:schemeClr val="tx1">
                    <a:lumMod val="65000"/>
                    <a:lumOff val="35000"/>
                  </a:schemeClr>
                </a:solidFill>
              </a:rPr>
              <a:t>Launchpad Service</a:t>
            </a:r>
          </a:p>
        </p:txBody>
      </p:sp>
      <p:sp>
        <p:nvSpPr>
          <p:cNvPr id="35" name="Rechteck 9">
            <a:extLst>
              <a:ext uri="{FF2B5EF4-FFF2-40B4-BE49-F238E27FC236}">
                <a16:creationId xmlns:a16="http://schemas.microsoft.com/office/drawing/2014/main" id="{AF602810-FA7A-7347-ACD5-3C0F043051D0}"/>
              </a:ext>
            </a:extLst>
          </p:cNvPr>
          <p:cNvSpPr/>
          <p:nvPr/>
        </p:nvSpPr>
        <p:spPr>
          <a:xfrm>
            <a:off x="4103143" y="5414408"/>
            <a:ext cx="1126288"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dirty="0">
                <a:solidFill>
                  <a:schemeClr val="tx1">
                    <a:lumMod val="65000"/>
                    <a:lumOff val="35000"/>
                  </a:schemeClr>
                </a:solidFill>
              </a:rPr>
              <a:t>Berlin (DE)</a:t>
            </a:r>
          </a:p>
        </p:txBody>
      </p:sp>
      <p:sp>
        <p:nvSpPr>
          <p:cNvPr id="36" name="Rechteck 9">
            <a:extLst>
              <a:ext uri="{FF2B5EF4-FFF2-40B4-BE49-F238E27FC236}">
                <a16:creationId xmlns:a16="http://schemas.microsoft.com/office/drawing/2014/main" id="{6F3E5DAD-F0D7-5C4E-A217-DB73BFDFC3E6}"/>
              </a:ext>
            </a:extLst>
          </p:cNvPr>
          <p:cNvSpPr/>
          <p:nvPr/>
        </p:nvSpPr>
        <p:spPr>
          <a:xfrm>
            <a:off x="5328510" y="5414408"/>
            <a:ext cx="1126288"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dirty="0">
                <a:solidFill>
                  <a:schemeClr val="tx1">
                    <a:lumMod val="65000"/>
                    <a:lumOff val="35000"/>
                  </a:schemeClr>
                </a:solidFill>
              </a:rPr>
              <a:t>Tokyo (JP)</a:t>
            </a:r>
          </a:p>
        </p:txBody>
      </p:sp>
      <p:cxnSp>
        <p:nvCxnSpPr>
          <p:cNvPr id="37" name="Gewinkelte Verbindung 42">
            <a:extLst>
              <a:ext uri="{FF2B5EF4-FFF2-40B4-BE49-F238E27FC236}">
                <a16:creationId xmlns:a16="http://schemas.microsoft.com/office/drawing/2014/main" id="{B3CE8299-0646-4447-9F7C-01E632AEE029}"/>
              </a:ext>
            </a:extLst>
          </p:cNvPr>
          <p:cNvCxnSpPr>
            <a:cxnSpLocks/>
            <a:stCxn id="20" idx="3"/>
            <a:endCxn id="15" idx="0"/>
          </p:cNvCxnSpPr>
          <p:nvPr/>
        </p:nvCxnSpPr>
        <p:spPr>
          <a:xfrm>
            <a:off x="5721167" y="4076577"/>
            <a:ext cx="3383268" cy="120229"/>
          </a:xfrm>
          <a:prstGeom prst="bentConnector2">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Rechteck 9">
            <a:extLst>
              <a:ext uri="{FF2B5EF4-FFF2-40B4-BE49-F238E27FC236}">
                <a16:creationId xmlns:a16="http://schemas.microsoft.com/office/drawing/2014/main" id="{6FF56637-B5A2-5641-B369-0C097E22D2F4}"/>
              </a:ext>
            </a:extLst>
          </p:cNvPr>
          <p:cNvSpPr/>
          <p:nvPr/>
        </p:nvSpPr>
        <p:spPr>
          <a:xfrm>
            <a:off x="1961630" y="5252685"/>
            <a:ext cx="1124485" cy="40627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r>
              <a:rPr lang="en-US" sz="1050" dirty="0">
                <a:solidFill>
                  <a:schemeClr val="tx1">
                    <a:lumMod val="65000"/>
                    <a:lumOff val="35000"/>
                  </a:schemeClr>
                </a:solidFill>
              </a:rPr>
              <a:t>Business Rules</a:t>
            </a:r>
          </a:p>
        </p:txBody>
      </p:sp>
      <p:grpSp>
        <p:nvGrpSpPr>
          <p:cNvPr id="39" name="Group 38">
            <a:extLst>
              <a:ext uri="{FF2B5EF4-FFF2-40B4-BE49-F238E27FC236}">
                <a16:creationId xmlns:a16="http://schemas.microsoft.com/office/drawing/2014/main" id="{BD4E5D53-6590-C547-8634-3ACD30EC02C4}"/>
              </a:ext>
            </a:extLst>
          </p:cNvPr>
          <p:cNvGrpSpPr/>
          <p:nvPr/>
        </p:nvGrpSpPr>
        <p:grpSpPr>
          <a:xfrm>
            <a:off x="7776463" y="3417"/>
            <a:ext cx="2281937" cy="2354218"/>
            <a:chOff x="7776463" y="355731"/>
            <a:chExt cx="2281937" cy="2354218"/>
          </a:xfrm>
        </p:grpSpPr>
        <p:grpSp>
          <p:nvGrpSpPr>
            <p:cNvPr id="40" name="Gruppieren 4">
              <a:extLst>
                <a:ext uri="{FF2B5EF4-FFF2-40B4-BE49-F238E27FC236}">
                  <a16:creationId xmlns:a16="http://schemas.microsoft.com/office/drawing/2014/main" id="{F49C9AB9-AAE1-4941-BD64-3BC95DC134CC}"/>
                </a:ext>
              </a:extLst>
            </p:cNvPr>
            <p:cNvGrpSpPr/>
            <p:nvPr/>
          </p:nvGrpSpPr>
          <p:grpSpPr>
            <a:xfrm>
              <a:off x="7776463" y="355731"/>
              <a:ext cx="2281937" cy="2354218"/>
              <a:chOff x="9278759" y="-279405"/>
              <a:chExt cx="2626947" cy="3284733"/>
            </a:xfrm>
          </p:grpSpPr>
          <p:grpSp>
            <p:nvGrpSpPr>
              <p:cNvPr id="71" name="Gruppieren 70">
                <a:extLst>
                  <a:ext uri="{FF2B5EF4-FFF2-40B4-BE49-F238E27FC236}">
                    <a16:creationId xmlns:a16="http://schemas.microsoft.com/office/drawing/2014/main" id="{D709CC52-2C70-884F-8E0B-DE7F7868C017}"/>
                  </a:ext>
                </a:extLst>
              </p:cNvPr>
              <p:cNvGrpSpPr/>
              <p:nvPr/>
            </p:nvGrpSpPr>
            <p:grpSpPr>
              <a:xfrm rot="5400000">
                <a:off x="8953872" y="45482"/>
                <a:ext cx="3276721" cy="2626947"/>
                <a:chOff x="2533159" y="3103944"/>
                <a:chExt cx="3276721" cy="2626947"/>
              </a:xfrm>
            </p:grpSpPr>
            <p:sp>
              <p:nvSpPr>
                <p:cNvPr id="75" name="Richtungspfeil 71">
                  <a:extLst>
                    <a:ext uri="{FF2B5EF4-FFF2-40B4-BE49-F238E27FC236}">
                      <a16:creationId xmlns:a16="http://schemas.microsoft.com/office/drawing/2014/main" id="{5C53AF9C-8AEF-E84B-9615-2DAB175DB95E}"/>
                    </a:ext>
                  </a:extLst>
                </p:cNvPr>
                <p:cNvSpPr/>
                <p:nvPr/>
              </p:nvSpPr>
              <p:spPr bwMode="gray">
                <a:xfrm>
                  <a:off x="2713177" y="3103944"/>
                  <a:ext cx="3096703" cy="2626947"/>
                </a:xfrm>
                <a:prstGeom prst="homePlate">
                  <a:avLst>
                    <a:gd name="adj" fmla="val 31416"/>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6" name="Richtungspfeil 72">
                  <a:extLst>
                    <a:ext uri="{FF2B5EF4-FFF2-40B4-BE49-F238E27FC236}">
                      <a16:creationId xmlns:a16="http://schemas.microsoft.com/office/drawing/2014/main" id="{A7381DFC-3BF8-1E49-ACEA-797E7149A6A5}"/>
                    </a:ext>
                  </a:extLst>
                </p:cNvPr>
                <p:cNvSpPr/>
                <p:nvPr/>
              </p:nvSpPr>
              <p:spPr bwMode="gray">
                <a:xfrm>
                  <a:off x="2533159" y="3196737"/>
                  <a:ext cx="3276719" cy="2469318"/>
                </a:xfrm>
                <a:prstGeom prst="homePlate">
                  <a:avLst>
                    <a:gd name="adj" fmla="val 31195"/>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72" name="Gruppieren 9371">
                <a:extLst>
                  <a:ext uri="{FF2B5EF4-FFF2-40B4-BE49-F238E27FC236}">
                    <a16:creationId xmlns:a16="http://schemas.microsoft.com/office/drawing/2014/main" id="{003AE6A0-850D-E646-8D22-649C1F3216DF}"/>
                  </a:ext>
                </a:extLst>
              </p:cNvPr>
              <p:cNvGrpSpPr/>
              <p:nvPr/>
            </p:nvGrpSpPr>
            <p:grpSpPr>
              <a:xfrm>
                <a:off x="9348932" y="-24384"/>
                <a:ext cx="2463979" cy="3029712"/>
                <a:chOff x="9347529" y="-24384"/>
                <a:chExt cx="2429872" cy="3029712"/>
              </a:xfrm>
            </p:grpSpPr>
            <p:sp>
              <p:nvSpPr>
                <p:cNvPr id="73" name="Freihandform 9370">
                  <a:extLst>
                    <a:ext uri="{FF2B5EF4-FFF2-40B4-BE49-F238E27FC236}">
                      <a16:creationId xmlns:a16="http://schemas.microsoft.com/office/drawing/2014/main" id="{310F717C-6E5B-C940-B6D3-1796C1773CB7}"/>
                    </a:ext>
                  </a:extLst>
                </p:cNvPr>
                <p:cNvSpPr/>
                <p:nvPr/>
              </p:nvSpPr>
              <p:spPr bwMode="gray">
                <a:xfrm>
                  <a:off x="9347529" y="-24384"/>
                  <a:ext cx="1210741"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sp>
              <p:nvSpPr>
                <p:cNvPr id="74" name="Freihandform 382">
                  <a:extLst>
                    <a:ext uri="{FF2B5EF4-FFF2-40B4-BE49-F238E27FC236}">
                      <a16:creationId xmlns:a16="http://schemas.microsoft.com/office/drawing/2014/main" id="{DA9639A0-3656-1B48-9EC2-D6FC63CBEB32}"/>
                    </a:ext>
                  </a:extLst>
                </p:cNvPr>
                <p:cNvSpPr/>
                <p:nvPr/>
              </p:nvSpPr>
              <p:spPr bwMode="gray">
                <a:xfrm flipH="1">
                  <a:off x="10558272" y="-24384"/>
                  <a:ext cx="1219129"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grpSp>
        </p:grpSp>
        <p:grpSp>
          <p:nvGrpSpPr>
            <p:cNvPr id="41" name="Gruppieren 432">
              <a:extLst>
                <a:ext uri="{FF2B5EF4-FFF2-40B4-BE49-F238E27FC236}">
                  <a16:creationId xmlns:a16="http://schemas.microsoft.com/office/drawing/2014/main" id="{1A0A2D9B-3C6B-F247-8270-FE34F80DF0F8}"/>
                </a:ext>
              </a:extLst>
            </p:cNvPr>
            <p:cNvGrpSpPr/>
            <p:nvPr/>
          </p:nvGrpSpPr>
          <p:grpSpPr>
            <a:xfrm rot="2247573">
              <a:off x="8193687" y="893384"/>
              <a:ext cx="913126" cy="1404247"/>
              <a:chOff x="10071101" y="1002888"/>
              <a:chExt cx="912811" cy="1403762"/>
            </a:xfrm>
          </p:grpSpPr>
          <p:sp>
            <p:nvSpPr>
              <p:cNvPr id="43" name="Freeform 181">
                <a:extLst>
                  <a:ext uri="{FF2B5EF4-FFF2-40B4-BE49-F238E27FC236}">
                    <a16:creationId xmlns:a16="http://schemas.microsoft.com/office/drawing/2014/main" id="{15DC5A3D-C3C5-164A-A06F-D72298841A64}"/>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44" name="Gruppieren 377">
                <a:extLst>
                  <a:ext uri="{FF2B5EF4-FFF2-40B4-BE49-F238E27FC236}">
                    <a16:creationId xmlns:a16="http://schemas.microsoft.com/office/drawing/2014/main" id="{52EBE630-725C-9E4F-93B9-ABF3E6C80324}"/>
                  </a:ext>
                </a:extLst>
              </p:cNvPr>
              <p:cNvGrpSpPr/>
              <p:nvPr/>
            </p:nvGrpSpPr>
            <p:grpSpPr>
              <a:xfrm>
                <a:off x="10399713" y="1939925"/>
                <a:ext cx="255587" cy="466725"/>
                <a:chOff x="10390188" y="1939925"/>
                <a:chExt cx="255587" cy="466725"/>
              </a:xfrm>
            </p:grpSpPr>
            <p:sp>
              <p:nvSpPr>
                <p:cNvPr id="67" name="Freeform 174">
                  <a:extLst>
                    <a:ext uri="{FF2B5EF4-FFF2-40B4-BE49-F238E27FC236}">
                      <a16:creationId xmlns:a16="http://schemas.microsoft.com/office/drawing/2014/main" id="{DCF4DC5F-49AA-4049-8B59-F3282DCB1109}"/>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175">
                  <a:extLst>
                    <a:ext uri="{FF2B5EF4-FFF2-40B4-BE49-F238E27FC236}">
                      <a16:creationId xmlns:a16="http://schemas.microsoft.com/office/drawing/2014/main" id="{803DEC44-DB01-734B-9EEF-E8C30288DB0A}"/>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176">
                  <a:extLst>
                    <a:ext uri="{FF2B5EF4-FFF2-40B4-BE49-F238E27FC236}">
                      <a16:creationId xmlns:a16="http://schemas.microsoft.com/office/drawing/2014/main" id="{AD3E7EDC-A1B1-3E4A-B979-7FD422037D17}"/>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177">
                  <a:extLst>
                    <a:ext uri="{FF2B5EF4-FFF2-40B4-BE49-F238E27FC236}">
                      <a16:creationId xmlns:a16="http://schemas.microsoft.com/office/drawing/2014/main" id="{085A0C0A-F34D-D143-954E-C824BFA058A2}"/>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45" name="Freeform 178">
                <a:extLst>
                  <a:ext uri="{FF2B5EF4-FFF2-40B4-BE49-F238E27FC236}">
                    <a16:creationId xmlns:a16="http://schemas.microsoft.com/office/drawing/2014/main" id="{5C96C749-D17A-B041-838C-2921C94F0CD2}"/>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6" name="Freeform 179">
                <a:extLst>
                  <a:ext uri="{FF2B5EF4-FFF2-40B4-BE49-F238E27FC236}">
                    <a16:creationId xmlns:a16="http://schemas.microsoft.com/office/drawing/2014/main" id="{77F12B31-DF01-9047-9A53-34DF6897152B}"/>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7" name="Freeform 203">
                <a:extLst>
                  <a:ext uri="{FF2B5EF4-FFF2-40B4-BE49-F238E27FC236}">
                    <a16:creationId xmlns:a16="http://schemas.microsoft.com/office/drawing/2014/main" id="{E4CB5E63-B377-C342-826A-8C025EC6DBBA}"/>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48" name="Oval 182">
                <a:extLst>
                  <a:ext uri="{FF2B5EF4-FFF2-40B4-BE49-F238E27FC236}">
                    <a16:creationId xmlns:a16="http://schemas.microsoft.com/office/drawing/2014/main" id="{15192072-7498-9F41-9A48-8F91028832EA}"/>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9" name="Freeform 184">
                <a:extLst>
                  <a:ext uri="{FF2B5EF4-FFF2-40B4-BE49-F238E27FC236}">
                    <a16:creationId xmlns:a16="http://schemas.microsoft.com/office/drawing/2014/main" id="{DF73D2A2-3FE0-DC43-A9CE-946B8CA58EF3}"/>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50" name="Freeform 185">
                <a:extLst>
                  <a:ext uri="{FF2B5EF4-FFF2-40B4-BE49-F238E27FC236}">
                    <a16:creationId xmlns:a16="http://schemas.microsoft.com/office/drawing/2014/main" id="{20CD361D-BAF3-7A4E-B454-7D292A855772}"/>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51" name="Rectangle 186">
                <a:extLst>
                  <a:ext uri="{FF2B5EF4-FFF2-40B4-BE49-F238E27FC236}">
                    <a16:creationId xmlns:a16="http://schemas.microsoft.com/office/drawing/2014/main" id="{432E18A1-9475-9543-82ED-25BEC593AC1E}"/>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52" name="Rectangle 188">
                <a:extLst>
                  <a:ext uri="{FF2B5EF4-FFF2-40B4-BE49-F238E27FC236}">
                    <a16:creationId xmlns:a16="http://schemas.microsoft.com/office/drawing/2014/main" id="{4DCF1DB7-B7CA-FB40-B3ED-E2A62A9149E7}"/>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53" name="Gruppieren 418">
                <a:extLst>
                  <a:ext uri="{FF2B5EF4-FFF2-40B4-BE49-F238E27FC236}">
                    <a16:creationId xmlns:a16="http://schemas.microsoft.com/office/drawing/2014/main" id="{590E9379-DEB7-AD4E-BB28-A60F5CA639BD}"/>
                  </a:ext>
                </a:extLst>
              </p:cNvPr>
              <p:cNvGrpSpPr/>
              <p:nvPr/>
            </p:nvGrpSpPr>
            <p:grpSpPr>
              <a:xfrm>
                <a:off x="10356850" y="1568450"/>
                <a:ext cx="288697" cy="225426"/>
                <a:chOff x="10356850" y="1568450"/>
                <a:chExt cx="288697" cy="225426"/>
              </a:xfrm>
            </p:grpSpPr>
            <p:grpSp>
              <p:nvGrpSpPr>
                <p:cNvPr id="57" name="Gruppieren 419">
                  <a:extLst>
                    <a:ext uri="{FF2B5EF4-FFF2-40B4-BE49-F238E27FC236}">
                      <a16:creationId xmlns:a16="http://schemas.microsoft.com/office/drawing/2014/main" id="{90AE7A89-626D-864E-A436-674E26A96FF2}"/>
                    </a:ext>
                  </a:extLst>
                </p:cNvPr>
                <p:cNvGrpSpPr/>
                <p:nvPr/>
              </p:nvGrpSpPr>
              <p:grpSpPr>
                <a:xfrm>
                  <a:off x="10532835" y="1568450"/>
                  <a:ext cx="112712" cy="112713"/>
                  <a:chOff x="10526713" y="1568450"/>
                  <a:chExt cx="112712" cy="112713"/>
                </a:xfrm>
              </p:grpSpPr>
              <p:sp>
                <p:nvSpPr>
                  <p:cNvPr id="63" name="Rectangle 189">
                    <a:extLst>
                      <a:ext uri="{FF2B5EF4-FFF2-40B4-BE49-F238E27FC236}">
                        <a16:creationId xmlns:a16="http://schemas.microsoft.com/office/drawing/2014/main" id="{3913E57A-7C3B-724F-8080-6959CD23927B}"/>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Rectangle 190">
                    <a:extLst>
                      <a:ext uri="{FF2B5EF4-FFF2-40B4-BE49-F238E27FC236}">
                        <a16:creationId xmlns:a16="http://schemas.microsoft.com/office/drawing/2014/main" id="{3C246C4C-9CCA-B742-A02D-6D3286386846}"/>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Rectangle 191">
                    <a:extLst>
                      <a:ext uri="{FF2B5EF4-FFF2-40B4-BE49-F238E27FC236}">
                        <a16:creationId xmlns:a16="http://schemas.microsoft.com/office/drawing/2014/main" id="{968ACCE1-FE4D-C244-AC32-B937619380D9}"/>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Rectangle 192">
                    <a:extLst>
                      <a:ext uri="{FF2B5EF4-FFF2-40B4-BE49-F238E27FC236}">
                        <a16:creationId xmlns:a16="http://schemas.microsoft.com/office/drawing/2014/main" id="{D0453E86-0616-3549-A9D3-F7B9539BF91C}"/>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58" name="Gruppieren 420">
                  <a:extLst>
                    <a:ext uri="{FF2B5EF4-FFF2-40B4-BE49-F238E27FC236}">
                      <a16:creationId xmlns:a16="http://schemas.microsoft.com/office/drawing/2014/main" id="{D83ACF7A-2D4E-3F49-A952-7F5FF72D44D9}"/>
                    </a:ext>
                  </a:extLst>
                </p:cNvPr>
                <p:cNvGrpSpPr/>
                <p:nvPr/>
              </p:nvGrpSpPr>
              <p:grpSpPr>
                <a:xfrm>
                  <a:off x="10356850" y="1681163"/>
                  <a:ext cx="112712" cy="112713"/>
                  <a:chOff x="10356850" y="1681163"/>
                  <a:chExt cx="112712" cy="112713"/>
                </a:xfrm>
              </p:grpSpPr>
              <p:sp>
                <p:nvSpPr>
                  <p:cNvPr id="59" name="Rectangle 194">
                    <a:extLst>
                      <a:ext uri="{FF2B5EF4-FFF2-40B4-BE49-F238E27FC236}">
                        <a16:creationId xmlns:a16="http://schemas.microsoft.com/office/drawing/2014/main" id="{42D6B9E3-7DBC-024C-95F0-C6049EC90321}"/>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Rectangle 195">
                    <a:extLst>
                      <a:ext uri="{FF2B5EF4-FFF2-40B4-BE49-F238E27FC236}">
                        <a16:creationId xmlns:a16="http://schemas.microsoft.com/office/drawing/2014/main" id="{6F31DACC-5D80-6D47-8039-28A9359B3185}"/>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Rectangle 196">
                    <a:extLst>
                      <a:ext uri="{FF2B5EF4-FFF2-40B4-BE49-F238E27FC236}">
                        <a16:creationId xmlns:a16="http://schemas.microsoft.com/office/drawing/2014/main" id="{39388625-6AB1-714A-8F56-514EA58D87B4}"/>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Rectangle 197">
                    <a:extLst>
                      <a:ext uri="{FF2B5EF4-FFF2-40B4-BE49-F238E27FC236}">
                        <a16:creationId xmlns:a16="http://schemas.microsoft.com/office/drawing/2014/main" id="{78FD6FE3-167C-3641-8F20-62A494F041CA}"/>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grpSp>
            <p:nvGrpSpPr>
              <p:cNvPr id="54" name="Gruppieren 417">
                <a:extLst>
                  <a:ext uri="{FF2B5EF4-FFF2-40B4-BE49-F238E27FC236}">
                    <a16:creationId xmlns:a16="http://schemas.microsoft.com/office/drawing/2014/main" id="{7FA71032-2292-E540-AED5-6144C35DE9D6}"/>
                  </a:ext>
                </a:extLst>
              </p:cNvPr>
              <p:cNvGrpSpPr/>
              <p:nvPr/>
            </p:nvGrpSpPr>
            <p:grpSpPr>
              <a:xfrm>
                <a:off x="10356850" y="1568450"/>
                <a:ext cx="282575" cy="225426"/>
                <a:chOff x="10509250" y="1720850"/>
                <a:chExt cx="282575" cy="225426"/>
              </a:xfrm>
            </p:grpSpPr>
            <p:sp>
              <p:nvSpPr>
                <p:cNvPr id="55" name="Rectangle 193">
                  <a:extLst>
                    <a:ext uri="{FF2B5EF4-FFF2-40B4-BE49-F238E27FC236}">
                      <a16:creationId xmlns:a16="http://schemas.microsoft.com/office/drawing/2014/main" id="{5C99F9BE-E044-6740-A8BD-5B3835E733AE}"/>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56" name="Rectangle 198">
                  <a:extLst>
                    <a:ext uri="{FF2B5EF4-FFF2-40B4-BE49-F238E27FC236}">
                      <a16:creationId xmlns:a16="http://schemas.microsoft.com/office/drawing/2014/main" id="{E5B65274-90D3-254C-A15D-CD2DFE3EDE18}"/>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grpSp>
        <p:sp>
          <p:nvSpPr>
            <p:cNvPr id="42" name="Rectangle 41">
              <a:extLst>
                <a:ext uri="{FF2B5EF4-FFF2-40B4-BE49-F238E27FC236}">
                  <a16:creationId xmlns:a16="http://schemas.microsoft.com/office/drawing/2014/main" id="{BAA99368-C537-344E-B3D6-D1FB2A19195D}"/>
                </a:ext>
              </a:extLst>
            </p:cNvPr>
            <p:cNvSpPr/>
            <p:nvPr/>
          </p:nvSpPr>
          <p:spPr>
            <a:xfrm>
              <a:off x="7908649" y="531756"/>
              <a:ext cx="1906291" cy="338554"/>
            </a:xfrm>
            <a:prstGeom prst="rect">
              <a:avLst/>
            </a:prstGeom>
          </p:spPr>
          <p:txBody>
            <a:bodyPr wrap="none">
              <a:spAutoFit/>
            </a:bodyPr>
            <a:lstStyle/>
            <a:p>
              <a:pPr fontAlgn="base">
                <a:spcBef>
                  <a:spcPct val="50000"/>
                </a:spcBef>
                <a:spcAft>
                  <a:spcPct val="0"/>
                </a:spcAft>
                <a:buClr>
                  <a:srgbClr val="F0AB00"/>
                </a:buClr>
                <a:buSzPct val="80000"/>
              </a:pPr>
              <a:r>
                <a:rPr lang="en-DE" sz="1600" b="1" kern="0" dirty="0">
                  <a:ea typeface="Arial Unicode MS" pitchFamily="34" charset="-128"/>
                  <a:cs typeface="Arial Unicode MS" pitchFamily="34" charset="-128"/>
                </a:rPr>
                <a:t>Rocket Chips Inc.</a:t>
              </a:r>
            </a:p>
          </p:txBody>
        </p:sp>
      </p:grpSp>
    </p:spTree>
    <p:extLst>
      <p:ext uri="{BB962C8B-B14F-4D97-AF65-F5344CB8AC3E}">
        <p14:creationId xmlns:p14="http://schemas.microsoft.com/office/powerpoint/2010/main" val="746026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7312463"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Environments &amp; Location Diagram</a:t>
            </a:r>
            <a:br>
              <a:rPr lang="en-US" sz="3000" dirty="0"/>
            </a:br>
            <a:r>
              <a:rPr lang="en-US" sz="3000" dirty="0">
                <a:solidFill>
                  <a:schemeClr val="accent1"/>
                </a:solidFill>
              </a:rPr>
              <a:t>Template</a:t>
            </a:r>
          </a:p>
        </p:txBody>
      </p:sp>
      <p:grpSp>
        <p:nvGrpSpPr>
          <p:cNvPr id="3" name="Group 2">
            <a:extLst>
              <a:ext uri="{FF2B5EF4-FFF2-40B4-BE49-F238E27FC236}">
                <a16:creationId xmlns:a16="http://schemas.microsoft.com/office/drawing/2014/main" id="{4E34405E-5D6E-5841-AE4D-542676A7E73B}"/>
              </a:ext>
            </a:extLst>
          </p:cNvPr>
          <p:cNvGrpSpPr/>
          <p:nvPr/>
        </p:nvGrpSpPr>
        <p:grpSpPr>
          <a:xfrm>
            <a:off x="415692" y="1856312"/>
            <a:ext cx="9576333" cy="5109117"/>
            <a:chOff x="589506" y="1675587"/>
            <a:chExt cx="10415217" cy="5556675"/>
          </a:xfrm>
        </p:grpSpPr>
        <p:sp>
          <p:nvSpPr>
            <p:cNvPr id="48" name="Rechteck 51">
              <a:extLst>
                <a:ext uri="{FF2B5EF4-FFF2-40B4-BE49-F238E27FC236}">
                  <a16:creationId xmlns:a16="http://schemas.microsoft.com/office/drawing/2014/main" id="{38E9C560-52EE-3F4E-BB90-9C288E11415E}"/>
                </a:ext>
              </a:extLst>
            </p:cNvPr>
            <p:cNvSpPr/>
            <p:nvPr/>
          </p:nvSpPr>
          <p:spPr bwMode="gray">
            <a:xfrm>
              <a:off x="7166330" y="6408385"/>
              <a:ext cx="3684868" cy="823877"/>
            </a:xfrm>
            <a:prstGeom prst="rect">
              <a:avLst/>
            </a:prstGeom>
            <a:solidFill>
              <a:schemeClr val="bg1">
                <a:lumMod val="9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2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49" name="Straight Arrow Connector 76">
              <a:extLst>
                <a:ext uri="{FF2B5EF4-FFF2-40B4-BE49-F238E27FC236}">
                  <a16:creationId xmlns:a16="http://schemas.microsoft.com/office/drawing/2014/main" id="{96DCFC6D-B39F-284F-BCE7-F80554E88581}"/>
                </a:ext>
              </a:extLst>
            </p:cNvPr>
            <p:cNvCxnSpPr/>
            <p:nvPr/>
          </p:nvCxnSpPr>
          <p:spPr>
            <a:xfrm>
              <a:off x="10347197" y="6827648"/>
              <a:ext cx="504000"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81">
              <a:extLst>
                <a:ext uri="{FF2B5EF4-FFF2-40B4-BE49-F238E27FC236}">
                  <a16:creationId xmlns:a16="http://schemas.microsoft.com/office/drawing/2014/main" id="{92187F1F-E1A1-954A-80EE-E8D0AF23E08D}"/>
                </a:ext>
              </a:extLst>
            </p:cNvPr>
            <p:cNvCxnSpPr>
              <a:cxnSpLocks/>
            </p:cNvCxnSpPr>
            <p:nvPr/>
          </p:nvCxnSpPr>
          <p:spPr>
            <a:xfrm flipH="1">
              <a:off x="10347197" y="7107012"/>
              <a:ext cx="504000"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Rectangle 88">
              <a:extLst>
                <a:ext uri="{FF2B5EF4-FFF2-40B4-BE49-F238E27FC236}">
                  <a16:creationId xmlns:a16="http://schemas.microsoft.com/office/drawing/2014/main" id="{9292E0AE-B45C-2445-8D44-46DE5F99BFE5}"/>
                </a:ext>
              </a:extLst>
            </p:cNvPr>
            <p:cNvSpPr/>
            <p:nvPr/>
          </p:nvSpPr>
          <p:spPr>
            <a:xfrm>
              <a:off x="7088999" y="6331336"/>
              <a:ext cx="3565481" cy="877830"/>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spAutoFit/>
            </a:bodyPr>
            <a:lstStyle/>
            <a:p>
              <a:pPr>
                <a:spcBef>
                  <a:spcPts val="600"/>
                </a:spcBef>
              </a:pPr>
              <a:r>
                <a:rPr lang="en-US" sz="1050" b="1" dirty="0">
                  <a:solidFill>
                    <a:schemeClr val="tx1">
                      <a:lumMod val="65000"/>
                      <a:lumOff val="35000"/>
                    </a:schemeClr>
                  </a:solidFill>
                  <a:latin typeface="Arial" charset="0"/>
                  <a:ea typeface="Arial" charset="0"/>
                  <a:cs typeface="Arial" charset="0"/>
                </a:rPr>
                <a:t>Legend:</a:t>
              </a:r>
            </a:p>
            <a:p>
              <a:pPr>
                <a:spcBef>
                  <a:spcPts val="600"/>
                </a:spcBef>
              </a:pPr>
              <a:r>
                <a:rPr lang="en-US" sz="1050" dirty="0">
                  <a:solidFill>
                    <a:schemeClr val="tx1">
                      <a:lumMod val="65000"/>
                      <a:lumOff val="35000"/>
                    </a:schemeClr>
                  </a:solidFill>
                  <a:latin typeface="Arial" charset="0"/>
                  <a:ea typeface="Arial" charset="0"/>
                  <a:cs typeface="Arial" charset="0"/>
                </a:rPr>
                <a:t>Request-response:</a:t>
              </a:r>
            </a:p>
            <a:p>
              <a:pPr>
                <a:spcBef>
                  <a:spcPts val="600"/>
                </a:spcBef>
              </a:pPr>
              <a:r>
                <a:rPr lang="en-US" sz="1050" dirty="0">
                  <a:solidFill>
                    <a:schemeClr val="tx1">
                      <a:lumMod val="65000"/>
                      <a:lumOff val="35000"/>
                    </a:schemeClr>
                  </a:solidFill>
                  <a:latin typeface="Arial" charset="0"/>
                  <a:ea typeface="Arial" charset="0"/>
                  <a:cs typeface="Arial" charset="0"/>
                </a:rPr>
                <a:t>Information flow from source to target:</a:t>
              </a:r>
            </a:p>
          </p:txBody>
        </p:sp>
        <p:sp>
          <p:nvSpPr>
            <p:cNvPr id="52" name="Rechteck 9">
              <a:extLst>
                <a:ext uri="{FF2B5EF4-FFF2-40B4-BE49-F238E27FC236}">
                  <a16:creationId xmlns:a16="http://schemas.microsoft.com/office/drawing/2014/main" id="{2BA34548-9B61-7240-A10F-014BEAB36BAD}"/>
                </a:ext>
              </a:extLst>
            </p:cNvPr>
            <p:cNvSpPr/>
            <p:nvPr/>
          </p:nvSpPr>
          <p:spPr>
            <a:xfrm>
              <a:off x="589508" y="1684940"/>
              <a:ext cx="2884283" cy="3106626"/>
            </a:xfrm>
            <a:prstGeom prst="rect">
              <a:avLst/>
            </a:prstGeom>
            <a:solidFill>
              <a:schemeClr val="bg2">
                <a:lumMod val="20000"/>
                <a:lumOff val="80000"/>
              </a:schemeClr>
            </a:solid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0" rtlCol="0" anchor="t" anchorCtr="0"/>
            <a:lstStyle/>
            <a:p>
              <a:pPr fontAlgn="base">
                <a:spcBef>
                  <a:spcPts val="600"/>
                </a:spcBef>
                <a:spcAft>
                  <a:spcPct val="0"/>
                </a:spcAft>
                <a:buClr>
                  <a:srgbClr val="F0AB00"/>
                </a:buClr>
                <a:buSzPct val="80000"/>
              </a:pPr>
              <a:r>
                <a:rPr lang="en-US" sz="1000" b="1" kern="0" dirty="0">
                  <a:solidFill>
                    <a:schemeClr val="tx1">
                      <a:lumMod val="65000"/>
                      <a:lumOff val="35000"/>
                    </a:schemeClr>
                  </a:solidFill>
                  <a:latin typeface="+mj-lt"/>
                  <a:ea typeface="BentonSans Bold" charset="0"/>
                  <a:cs typeface="BentonSans Bold" charset="0"/>
                </a:rPr>
                <a:t>&lt;Cloud </a:t>
              </a:r>
              <a:r>
                <a:rPr lang="en-US" sz="1000" b="1" kern="0" dirty="0" err="1">
                  <a:solidFill>
                    <a:schemeClr val="tx1">
                      <a:lumMod val="65000"/>
                      <a:lumOff val="35000"/>
                    </a:schemeClr>
                  </a:solidFill>
                  <a:latin typeface="+mj-lt"/>
                  <a:ea typeface="BentonSans Bold" charset="0"/>
                  <a:cs typeface="BentonSans Bold" charset="0"/>
                </a:rPr>
                <a:t>Povider</a:t>
              </a:r>
              <a:r>
                <a:rPr lang="en-US" sz="1000" b="1" kern="0" dirty="0">
                  <a:solidFill>
                    <a:schemeClr val="tx1">
                      <a:lumMod val="65000"/>
                      <a:lumOff val="35000"/>
                    </a:schemeClr>
                  </a:solidFill>
                  <a:latin typeface="+mj-lt"/>
                  <a:ea typeface="BentonSans Bold" charset="0"/>
                  <a:cs typeface="BentonSans Bold" charset="0"/>
                </a:rPr>
                <a:t> Data Center – Location&gt;</a:t>
              </a:r>
              <a:endParaRPr lang="en-US" sz="1000" kern="0" dirty="0">
                <a:solidFill>
                  <a:schemeClr val="tx1">
                    <a:lumMod val="65000"/>
                    <a:lumOff val="35000"/>
                  </a:schemeClr>
                </a:solidFill>
                <a:latin typeface="+mj-lt"/>
                <a:ea typeface="BentonSans Bold" charset="0"/>
                <a:cs typeface="BentonSans Bold" charset="0"/>
              </a:endParaRPr>
            </a:p>
          </p:txBody>
        </p:sp>
        <p:sp>
          <p:nvSpPr>
            <p:cNvPr id="53" name="Rechteck 9">
              <a:extLst>
                <a:ext uri="{FF2B5EF4-FFF2-40B4-BE49-F238E27FC236}">
                  <a16:creationId xmlns:a16="http://schemas.microsoft.com/office/drawing/2014/main" id="{36BCCE76-50D9-9042-AF79-14945F1895D6}"/>
                </a:ext>
              </a:extLst>
            </p:cNvPr>
            <p:cNvSpPr/>
            <p:nvPr/>
          </p:nvSpPr>
          <p:spPr>
            <a:xfrm>
              <a:off x="5042529" y="1681396"/>
              <a:ext cx="856771" cy="584775"/>
            </a:xfrm>
            <a:prstGeom prst="rect">
              <a:avLst/>
            </a:prstGeom>
            <a:no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0" rtlCol="0" anchor="t" anchorCtr="0"/>
            <a:lstStyle/>
            <a:p>
              <a:pPr fontAlgn="base">
                <a:spcBef>
                  <a:spcPts val="600"/>
                </a:spcBef>
                <a:spcAft>
                  <a:spcPct val="0"/>
                </a:spcAft>
                <a:buClr>
                  <a:srgbClr val="F0AB00"/>
                </a:buClr>
                <a:buSzPct val="80000"/>
              </a:pPr>
              <a:r>
                <a:rPr lang="en-US" sz="1000" b="1" kern="0" dirty="0">
                  <a:solidFill>
                    <a:schemeClr val="tx1">
                      <a:lumMod val="65000"/>
                      <a:lumOff val="35000"/>
                    </a:schemeClr>
                  </a:solidFill>
                  <a:latin typeface="+mj-lt"/>
                  <a:ea typeface="BentonSans Bold" charset="0"/>
                  <a:cs typeface="BentonSans Bold" charset="0"/>
                </a:rPr>
                <a:t>Public Internet</a:t>
              </a:r>
            </a:p>
            <a:p>
              <a:pPr fontAlgn="base">
                <a:spcBef>
                  <a:spcPts val="600"/>
                </a:spcBef>
                <a:spcAft>
                  <a:spcPct val="0"/>
                </a:spcAft>
                <a:buClr>
                  <a:srgbClr val="F0AB00"/>
                </a:buClr>
                <a:buSzPct val="80000"/>
              </a:pPr>
              <a:r>
                <a:rPr lang="en-US" sz="1000" b="1" kern="0" dirty="0">
                  <a:solidFill>
                    <a:schemeClr val="tx1">
                      <a:lumMod val="65000"/>
                      <a:lumOff val="35000"/>
                    </a:schemeClr>
                  </a:solidFill>
                  <a:latin typeface="+mj-lt"/>
                  <a:ea typeface="BentonSans Bold" charset="0"/>
                  <a:cs typeface="BentonSans Bold" charset="0"/>
                </a:rPr>
                <a:t> </a:t>
              </a:r>
              <a:endParaRPr lang="en-US" sz="1000" kern="0" dirty="0">
                <a:solidFill>
                  <a:schemeClr val="tx1">
                    <a:lumMod val="65000"/>
                    <a:lumOff val="35000"/>
                  </a:schemeClr>
                </a:solidFill>
                <a:latin typeface="+mj-lt"/>
                <a:ea typeface="BentonSans Bold" charset="0"/>
                <a:cs typeface="BentonSans Bold" charset="0"/>
              </a:endParaRPr>
            </a:p>
          </p:txBody>
        </p:sp>
        <p:sp>
          <p:nvSpPr>
            <p:cNvPr id="54" name="Rechteck 9">
              <a:extLst>
                <a:ext uri="{FF2B5EF4-FFF2-40B4-BE49-F238E27FC236}">
                  <a16:creationId xmlns:a16="http://schemas.microsoft.com/office/drawing/2014/main" id="{251D49EB-897D-7E49-AC22-DC881CEB4A22}"/>
                </a:ext>
              </a:extLst>
            </p:cNvPr>
            <p:cNvSpPr/>
            <p:nvPr/>
          </p:nvSpPr>
          <p:spPr>
            <a:xfrm>
              <a:off x="8315437" y="1675587"/>
              <a:ext cx="2689286" cy="3106626"/>
            </a:xfrm>
            <a:prstGeom prst="rect">
              <a:avLst/>
            </a:prstGeom>
            <a:solidFill>
              <a:schemeClr val="accent1">
                <a:lumMod val="20000"/>
                <a:lumOff val="80000"/>
              </a:schemeClr>
            </a:solid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0" rtlCol="0" anchor="t" anchorCtr="0"/>
            <a:lstStyle/>
            <a:p>
              <a:pPr fontAlgn="base">
                <a:spcBef>
                  <a:spcPts val="600"/>
                </a:spcBef>
                <a:spcAft>
                  <a:spcPct val="0"/>
                </a:spcAft>
                <a:buClr>
                  <a:srgbClr val="F0AB00"/>
                </a:buClr>
                <a:buSzPct val="80000"/>
              </a:pPr>
              <a:r>
                <a:rPr lang="en-US" sz="1000" b="1" kern="0" dirty="0">
                  <a:solidFill>
                    <a:schemeClr val="tx1">
                      <a:lumMod val="65000"/>
                      <a:lumOff val="35000"/>
                    </a:schemeClr>
                  </a:solidFill>
                  <a:latin typeface="+mj-lt"/>
                  <a:ea typeface="BentonSans Bold" charset="0"/>
                  <a:cs typeface="BentonSans Bold" charset="0"/>
                </a:rPr>
                <a:t>&lt;Data Center – Location&gt;</a:t>
              </a:r>
            </a:p>
            <a:p>
              <a:pPr fontAlgn="base">
                <a:spcBef>
                  <a:spcPts val="600"/>
                </a:spcBef>
                <a:spcAft>
                  <a:spcPct val="0"/>
                </a:spcAft>
                <a:buClr>
                  <a:srgbClr val="F0AB00"/>
                </a:buClr>
                <a:buSzPct val="80000"/>
              </a:pPr>
              <a:r>
                <a:rPr lang="en-US" sz="1000" b="1" kern="0" dirty="0">
                  <a:solidFill>
                    <a:schemeClr val="tx1">
                      <a:lumMod val="65000"/>
                      <a:lumOff val="35000"/>
                    </a:schemeClr>
                  </a:solidFill>
                  <a:latin typeface="+mj-lt"/>
                  <a:ea typeface="BentonSans Bold" charset="0"/>
                  <a:cs typeface="BentonSans Bold" charset="0"/>
                </a:rPr>
                <a:t> </a:t>
              </a:r>
              <a:endParaRPr lang="en-US" sz="1000" kern="0" dirty="0">
                <a:solidFill>
                  <a:schemeClr val="tx1">
                    <a:lumMod val="65000"/>
                    <a:lumOff val="35000"/>
                  </a:schemeClr>
                </a:solidFill>
                <a:latin typeface="+mj-lt"/>
                <a:ea typeface="BentonSans Bold" charset="0"/>
                <a:cs typeface="BentonSans Bold" charset="0"/>
              </a:endParaRPr>
            </a:p>
          </p:txBody>
        </p:sp>
        <p:sp>
          <p:nvSpPr>
            <p:cNvPr id="55" name="Rechteck 9">
              <a:extLst>
                <a:ext uri="{FF2B5EF4-FFF2-40B4-BE49-F238E27FC236}">
                  <a16:creationId xmlns:a16="http://schemas.microsoft.com/office/drawing/2014/main" id="{CE89146A-24AE-B541-ABD5-53F863E36E2E}"/>
                </a:ext>
              </a:extLst>
            </p:cNvPr>
            <p:cNvSpPr/>
            <p:nvPr/>
          </p:nvSpPr>
          <p:spPr>
            <a:xfrm>
              <a:off x="4945842" y="3815294"/>
              <a:ext cx="2512825" cy="966919"/>
            </a:xfrm>
            <a:prstGeom prst="rect">
              <a:avLst/>
            </a:prstGeom>
            <a:solidFill>
              <a:schemeClr val="accent4">
                <a:lumMod val="20000"/>
                <a:lumOff val="80000"/>
              </a:schemeClr>
            </a:solid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0" rtlCol="0" anchor="t" anchorCtr="0"/>
            <a:lstStyle/>
            <a:p>
              <a:pPr fontAlgn="base">
                <a:spcBef>
                  <a:spcPts val="600"/>
                </a:spcBef>
                <a:spcAft>
                  <a:spcPct val="0"/>
                </a:spcAft>
                <a:buClr>
                  <a:srgbClr val="F0AB00"/>
                </a:buClr>
                <a:buSzPct val="80000"/>
              </a:pPr>
              <a:r>
                <a:rPr lang="en-US" sz="1000" b="1" kern="0" dirty="0">
                  <a:solidFill>
                    <a:schemeClr val="tx1">
                      <a:lumMod val="65000"/>
                      <a:lumOff val="35000"/>
                    </a:schemeClr>
                  </a:solidFill>
                  <a:latin typeface="+mj-lt"/>
                  <a:ea typeface="BentonSans Bold" charset="0"/>
                  <a:cs typeface="BentonSans Bold" charset="0"/>
                </a:rPr>
                <a:t>&lt;Office Locations&gt;</a:t>
              </a:r>
            </a:p>
            <a:p>
              <a:pPr fontAlgn="base">
                <a:spcBef>
                  <a:spcPts val="600"/>
                </a:spcBef>
                <a:spcAft>
                  <a:spcPct val="0"/>
                </a:spcAft>
                <a:buClr>
                  <a:srgbClr val="F0AB00"/>
                </a:buClr>
                <a:buSzPct val="80000"/>
              </a:pPr>
              <a:r>
                <a:rPr lang="en-US" sz="1000" b="1" kern="0" dirty="0">
                  <a:solidFill>
                    <a:schemeClr val="tx1">
                      <a:lumMod val="65000"/>
                      <a:lumOff val="35000"/>
                    </a:schemeClr>
                  </a:solidFill>
                  <a:latin typeface="+mj-lt"/>
                  <a:ea typeface="BentonSans Bold" charset="0"/>
                  <a:cs typeface="BentonSans Bold" charset="0"/>
                </a:rPr>
                <a:t> </a:t>
              </a:r>
              <a:endParaRPr lang="en-US" sz="1000" kern="0" dirty="0">
                <a:solidFill>
                  <a:schemeClr val="tx1">
                    <a:lumMod val="65000"/>
                    <a:lumOff val="35000"/>
                  </a:schemeClr>
                </a:solidFill>
                <a:latin typeface="+mj-lt"/>
                <a:ea typeface="BentonSans Bold" charset="0"/>
                <a:cs typeface="BentonSans Bold" charset="0"/>
              </a:endParaRPr>
            </a:p>
          </p:txBody>
        </p:sp>
        <p:sp>
          <p:nvSpPr>
            <p:cNvPr id="56" name="Rechteck 9">
              <a:extLst>
                <a:ext uri="{FF2B5EF4-FFF2-40B4-BE49-F238E27FC236}">
                  <a16:creationId xmlns:a16="http://schemas.microsoft.com/office/drawing/2014/main" id="{68425A98-B027-E442-97BB-5754F75BB03E}"/>
                </a:ext>
              </a:extLst>
            </p:cNvPr>
            <p:cNvSpPr/>
            <p:nvPr/>
          </p:nvSpPr>
          <p:spPr>
            <a:xfrm>
              <a:off x="5019892" y="4183500"/>
              <a:ext cx="870036" cy="459858"/>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00" b="1" dirty="0">
                  <a:solidFill>
                    <a:schemeClr val="tx1">
                      <a:lumMod val="65000"/>
                      <a:lumOff val="35000"/>
                    </a:schemeClr>
                  </a:solidFill>
                </a:rPr>
                <a:t>&lt;City 1&gt;</a:t>
              </a:r>
            </a:p>
          </p:txBody>
        </p:sp>
        <p:sp>
          <p:nvSpPr>
            <p:cNvPr id="57" name="Rechteck 9">
              <a:extLst>
                <a:ext uri="{FF2B5EF4-FFF2-40B4-BE49-F238E27FC236}">
                  <a16:creationId xmlns:a16="http://schemas.microsoft.com/office/drawing/2014/main" id="{2B8C45FD-78F8-A641-8476-6F78138D9258}"/>
                </a:ext>
              </a:extLst>
            </p:cNvPr>
            <p:cNvSpPr/>
            <p:nvPr/>
          </p:nvSpPr>
          <p:spPr>
            <a:xfrm>
              <a:off x="6330482" y="4183500"/>
              <a:ext cx="924150" cy="459858"/>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00" b="1" dirty="0">
                  <a:solidFill>
                    <a:schemeClr val="tx1">
                      <a:lumMod val="65000"/>
                      <a:lumOff val="35000"/>
                    </a:schemeClr>
                  </a:solidFill>
                </a:rPr>
                <a:t>&lt;City 2&gt;</a:t>
              </a:r>
            </a:p>
          </p:txBody>
        </p:sp>
        <p:sp>
          <p:nvSpPr>
            <p:cNvPr id="58" name="Rechteck 9">
              <a:extLst>
                <a:ext uri="{FF2B5EF4-FFF2-40B4-BE49-F238E27FC236}">
                  <a16:creationId xmlns:a16="http://schemas.microsoft.com/office/drawing/2014/main" id="{12880504-41EC-FA47-8893-864EE18082F0}"/>
                </a:ext>
              </a:extLst>
            </p:cNvPr>
            <p:cNvSpPr/>
            <p:nvPr/>
          </p:nvSpPr>
          <p:spPr>
            <a:xfrm>
              <a:off x="8664760" y="2667355"/>
              <a:ext cx="2223104" cy="459858"/>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algn="ctr"/>
              <a:r>
                <a:rPr lang="en-US" sz="1000" b="1" dirty="0">
                  <a:solidFill>
                    <a:schemeClr val="tx1">
                      <a:lumMod val="65000"/>
                      <a:lumOff val="35000"/>
                    </a:schemeClr>
                  </a:solidFill>
                </a:rPr>
                <a:t>&lt;Solution Building Block&gt;</a:t>
              </a:r>
            </a:p>
          </p:txBody>
        </p:sp>
        <p:sp>
          <p:nvSpPr>
            <p:cNvPr id="59" name="Rechteck 9">
              <a:extLst>
                <a:ext uri="{FF2B5EF4-FFF2-40B4-BE49-F238E27FC236}">
                  <a16:creationId xmlns:a16="http://schemas.microsoft.com/office/drawing/2014/main" id="{6DB03035-9D18-4B41-AE08-1E440E6F716E}"/>
                </a:ext>
              </a:extLst>
            </p:cNvPr>
            <p:cNvSpPr/>
            <p:nvPr/>
          </p:nvSpPr>
          <p:spPr>
            <a:xfrm>
              <a:off x="980495" y="3196305"/>
              <a:ext cx="2074680" cy="459858"/>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00" b="1" dirty="0">
                  <a:solidFill>
                    <a:schemeClr val="tx1">
                      <a:lumMod val="65000"/>
                      <a:lumOff val="35000"/>
                    </a:schemeClr>
                  </a:solidFill>
                </a:rPr>
                <a:t>&lt;Solution Building Block&gt;</a:t>
              </a:r>
              <a:br>
                <a:rPr lang="en-US" sz="1000" b="1" dirty="0">
                  <a:solidFill>
                    <a:schemeClr val="tx1">
                      <a:lumMod val="65000"/>
                      <a:lumOff val="35000"/>
                    </a:schemeClr>
                  </a:solidFill>
                </a:rPr>
              </a:br>
              <a:endParaRPr lang="en-US" sz="1000" b="1" dirty="0">
                <a:solidFill>
                  <a:schemeClr val="tx1">
                    <a:lumMod val="65000"/>
                    <a:lumOff val="35000"/>
                  </a:schemeClr>
                </a:solidFill>
              </a:endParaRPr>
            </a:p>
          </p:txBody>
        </p:sp>
        <p:sp>
          <p:nvSpPr>
            <p:cNvPr id="60" name="Rechteck 9">
              <a:extLst>
                <a:ext uri="{FF2B5EF4-FFF2-40B4-BE49-F238E27FC236}">
                  <a16:creationId xmlns:a16="http://schemas.microsoft.com/office/drawing/2014/main" id="{AFCC35E0-9AEC-3049-BE17-416F0B9F250D}"/>
                </a:ext>
              </a:extLst>
            </p:cNvPr>
            <p:cNvSpPr/>
            <p:nvPr/>
          </p:nvSpPr>
          <p:spPr>
            <a:xfrm>
              <a:off x="948436" y="3815294"/>
              <a:ext cx="2074680" cy="459858"/>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00" b="1" dirty="0">
                  <a:solidFill>
                    <a:schemeClr val="tx1">
                      <a:lumMod val="65000"/>
                      <a:lumOff val="35000"/>
                    </a:schemeClr>
                  </a:solidFill>
                </a:rPr>
                <a:t>&lt;Solution Building Block&gt;</a:t>
              </a:r>
            </a:p>
          </p:txBody>
        </p:sp>
        <p:sp>
          <p:nvSpPr>
            <p:cNvPr id="61" name="Rechteck 9">
              <a:extLst>
                <a:ext uri="{FF2B5EF4-FFF2-40B4-BE49-F238E27FC236}">
                  <a16:creationId xmlns:a16="http://schemas.microsoft.com/office/drawing/2014/main" id="{ECD144A2-46E5-4546-A680-1B626214BBF3}"/>
                </a:ext>
              </a:extLst>
            </p:cNvPr>
            <p:cNvSpPr/>
            <p:nvPr/>
          </p:nvSpPr>
          <p:spPr>
            <a:xfrm>
              <a:off x="841518" y="2789116"/>
              <a:ext cx="2457813" cy="1684934"/>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00" b="1" dirty="0">
                  <a:solidFill>
                    <a:schemeClr val="tx1">
                      <a:lumMod val="65000"/>
                      <a:lumOff val="35000"/>
                    </a:schemeClr>
                  </a:solidFill>
                </a:rPr>
                <a:t>&lt;Architecture Building Block&gt;</a:t>
              </a:r>
            </a:p>
          </p:txBody>
        </p:sp>
        <p:cxnSp>
          <p:nvCxnSpPr>
            <p:cNvPr id="62" name="Gewinkelte Verbindung 42">
              <a:extLst>
                <a:ext uri="{FF2B5EF4-FFF2-40B4-BE49-F238E27FC236}">
                  <a16:creationId xmlns:a16="http://schemas.microsoft.com/office/drawing/2014/main" id="{6362FF32-E776-804B-8654-D5C487D20A06}"/>
                </a:ext>
              </a:extLst>
            </p:cNvPr>
            <p:cNvCxnSpPr>
              <a:cxnSpLocks/>
              <a:stCxn id="53" idx="3"/>
              <a:endCxn id="58" idx="1"/>
            </p:cNvCxnSpPr>
            <p:nvPr/>
          </p:nvCxnSpPr>
          <p:spPr>
            <a:xfrm>
              <a:off x="5899300" y="1973784"/>
              <a:ext cx="2765460" cy="923500"/>
            </a:xfrm>
            <a:prstGeom prst="bentConnector3">
              <a:avLst>
                <a:gd name="adj1" fmla="val 50000"/>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3" name="Gewinkelte Verbindung 42">
              <a:extLst>
                <a:ext uri="{FF2B5EF4-FFF2-40B4-BE49-F238E27FC236}">
                  <a16:creationId xmlns:a16="http://schemas.microsoft.com/office/drawing/2014/main" id="{182BF76B-898A-C844-B187-58BED672AABA}"/>
                </a:ext>
              </a:extLst>
            </p:cNvPr>
            <p:cNvCxnSpPr>
              <a:cxnSpLocks/>
              <a:stCxn id="53" idx="1"/>
              <a:endCxn id="61" idx="3"/>
            </p:cNvCxnSpPr>
            <p:nvPr/>
          </p:nvCxnSpPr>
          <p:spPr>
            <a:xfrm rot="10800000" flipV="1">
              <a:off x="3299331" y="1973783"/>
              <a:ext cx="1743198" cy="1657799"/>
            </a:xfrm>
            <a:prstGeom prst="bentConnector3">
              <a:avLst>
                <a:gd name="adj1" fmla="val 50000"/>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BA03BE17-430E-F842-96B5-308ECF45BBDD}"/>
                </a:ext>
              </a:extLst>
            </p:cNvPr>
            <p:cNvCxnSpPr>
              <a:cxnSpLocks/>
              <a:endCxn id="53" idx="2"/>
            </p:cNvCxnSpPr>
            <p:nvPr/>
          </p:nvCxnSpPr>
          <p:spPr>
            <a:xfrm flipV="1">
              <a:off x="5470915" y="2266171"/>
              <a:ext cx="0" cy="1549123"/>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Rechteck 9">
              <a:extLst>
                <a:ext uri="{FF2B5EF4-FFF2-40B4-BE49-F238E27FC236}">
                  <a16:creationId xmlns:a16="http://schemas.microsoft.com/office/drawing/2014/main" id="{5CE6C630-C36D-EB42-900A-DBB7D663EF59}"/>
                </a:ext>
              </a:extLst>
            </p:cNvPr>
            <p:cNvSpPr/>
            <p:nvPr/>
          </p:nvSpPr>
          <p:spPr>
            <a:xfrm>
              <a:off x="589506" y="5047766"/>
              <a:ext cx="2884283" cy="1145027"/>
            </a:xfrm>
            <a:prstGeom prst="rect">
              <a:avLst/>
            </a:prstGeom>
            <a:solidFill>
              <a:schemeClr val="accent3">
                <a:lumMod val="20000"/>
                <a:lumOff val="80000"/>
              </a:schemeClr>
            </a:solid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0" rtlCol="0" anchor="t" anchorCtr="0"/>
            <a:lstStyle/>
            <a:p>
              <a:pPr fontAlgn="base">
                <a:spcBef>
                  <a:spcPts val="600"/>
                </a:spcBef>
                <a:spcAft>
                  <a:spcPct val="0"/>
                </a:spcAft>
                <a:buClr>
                  <a:srgbClr val="F0AB00"/>
                </a:buClr>
                <a:buSzPct val="80000"/>
              </a:pPr>
              <a:r>
                <a:rPr lang="en-US" sz="1000" b="1" kern="0" dirty="0">
                  <a:solidFill>
                    <a:schemeClr val="tx1">
                      <a:lumMod val="65000"/>
                      <a:lumOff val="35000"/>
                    </a:schemeClr>
                  </a:solidFill>
                  <a:latin typeface="+mj-lt"/>
                  <a:ea typeface="BentonSans Bold" charset="0"/>
                  <a:cs typeface="BentonSans Bold" charset="0"/>
                </a:rPr>
                <a:t>&lt;Cloud Provider Data Center – Location&gt;</a:t>
              </a:r>
            </a:p>
            <a:p>
              <a:pPr fontAlgn="base">
                <a:spcBef>
                  <a:spcPts val="600"/>
                </a:spcBef>
                <a:spcAft>
                  <a:spcPct val="0"/>
                </a:spcAft>
                <a:buClr>
                  <a:srgbClr val="F0AB00"/>
                </a:buClr>
                <a:buSzPct val="80000"/>
              </a:pPr>
              <a:r>
                <a:rPr lang="en-US" sz="1000" b="1" kern="0" dirty="0">
                  <a:solidFill>
                    <a:schemeClr val="tx1">
                      <a:lumMod val="65000"/>
                      <a:lumOff val="35000"/>
                    </a:schemeClr>
                  </a:solidFill>
                  <a:latin typeface="+mj-lt"/>
                  <a:ea typeface="BentonSans Bold" charset="0"/>
                  <a:cs typeface="BentonSans Bold" charset="0"/>
                </a:rPr>
                <a:t> </a:t>
              </a:r>
              <a:endParaRPr lang="en-US" sz="1000" kern="0" dirty="0">
                <a:solidFill>
                  <a:schemeClr val="tx1">
                    <a:lumMod val="65000"/>
                    <a:lumOff val="35000"/>
                  </a:schemeClr>
                </a:solidFill>
                <a:latin typeface="+mj-lt"/>
                <a:ea typeface="BentonSans Bold" charset="0"/>
                <a:cs typeface="BentonSans Bold" charset="0"/>
              </a:endParaRPr>
            </a:p>
          </p:txBody>
        </p:sp>
        <p:sp>
          <p:nvSpPr>
            <p:cNvPr id="66" name="Rechteck 9">
              <a:extLst>
                <a:ext uri="{FF2B5EF4-FFF2-40B4-BE49-F238E27FC236}">
                  <a16:creationId xmlns:a16="http://schemas.microsoft.com/office/drawing/2014/main" id="{7AEE7463-9549-D74C-AC54-88AB121E2FBA}"/>
                </a:ext>
              </a:extLst>
            </p:cNvPr>
            <p:cNvSpPr/>
            <p:nvPr/>
          </p:nvSpPr>
          <p:spPr>
            <a:xfrm>
              <a:off x="707947" y="5573187"/>
              <a:ext cx="2591384" cy="459858"/>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en-US" sz="1000" b="1" dirty="0">
                  <a:solidFill>
                    <a:schemeClr val="tx1">
                      <a:lumMod val="65000"/>
                      <a:lumOff val="35000"/>
                    </a:schemeClr>
                  </a:solidFill>
                </a:rPr>
                <a:t>&lt;Solution Building Block&gt;</a:t>
              </a:r>
            </a:p>
          </p:txBody>
        </p:sp>
        <p:sp>
          <p:nvSpPr>
            <p:cNvPr id="67" name="Rechteck 9">
              <a:extLst>
                <a:ext uri="{FF2B5EF4-FFF2-40B4-BE49-F238E27FC236}">
                  <a16:creationId xmlns:a16="http://schemas.microsoft.com/office/drawing/2014/main" id="{693D3C29-B5CA-0948-942D-78382B59F75A}"/>
                </a:ext>
              </a:extLst>
            </p:cNvPr>
            <p:cNvSpPr/>
            <p:nvPr/>
          </p:nvSpPr>
          <p:spPr>
            <a:xfrm>
              <a:off x="8664760" y="3415533"/>
              <a:ext cx="2223104" cy="459858"/>
            </a:xfrm>
            <a:prstGeom prst="rect">
              <a:avLst/>
            </a:prstGeom>
            <a:noFill/>
            <a:ln w="19050" cap="rnd">
              <a:solidFill>
                <a:srgbClr val="5A7A94"/>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algn="ctr"/>
              <a:r>
                <a:rPr lang="en-US" sz="1000" b="1" dirty="0">
                  <a:solidFill>
                    <a:schemeClr val="tx1">
                      <a:lumMod val="65000"/>
                      <a:lumOff val="35000"/>
                    </a:schemeClr>
                  </a:solidFill>
                </a:rPr>
                <a:t>&lt;Solution Building Block&gt;</a:t>
              </a:r>
            </a:p>
          </p:txBody>
        </p:sp>
        <p:cxnSp>
          <p:nvCxnSpPr>
            <p:cNvPr id="68" name="Gewinkelte Verbindung 42">
              <a:extLst>
                <a:ext uri="{FF2B5EF4-FFF2-40B4-BE49-F238E27FC236}">
                  <a16:creationId xmlns:a16="http://schemas.microsoft.com/office/drawing/2014/main" id="{7E08BB9F-F08C-ED49-BFC3-A43F4E6DE9F6}"/>
                </a:ext>
              </a:extLst>
            </p:cNvPr>
            <p:cNvCxnSpPr>
              <a:cxnSpLocks/>
              <a:stCxn id="53" idx="3"/>
              <a:endCxn id="67" idx="1"/>
            </p:cNvCxnSpPr>
            <p:nvPr/>
          </p:nvCxnSpPr>
          <p:spPr>
            <a:xfrm>
              <a:off x="5899300" y="1973784"/>
              <a:ext cx="2765460" cy="1671678"/>
            </a:xfrm>
            <a:prstGeom prst="bentConnector3">
              <a:avLst>
                <a:gd name="adj1" fmla="val 50000"/>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9" name="Gewinkelte Verbindung 42">
              <a:extLst>
                <a:ext uri="{FF2B5EF4-FFF2-40B4-BE49-F238E27FC236}">
                  <a16:creationId xmlns:a16="http://schemas.microsoft.com/office/drawing/2014/main" id="{C64199ED-C433-8440-806E-D113F349B12A}"/>
                </a:ext>
              </a:extLst>
            </p:cNvPr>
            <p:cNvCxnSpPr>
              <a:cxnSpLocks/>
              <a:stCxn id="53" idx="1"/>
              <a:endCxn id="66" idx="3"/>
            </p:cNvCxnSpPr>
            <p:nvPr/>
          </p:nvCxnSpPr>
          <p:spPr>
            <a:xfrm rot="10800000" flipV="1">
              <a:off x="3299331" y="1973784"/>
              <a:ext cx="1743198" cy="3829332"/>
            </a:xfrm>
            <a:prstGeom prst="bentConnector3">
              <a:avLst>
                <a:gd name="adj1" fmla="val 50000"/>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68815183"/>
      </p:ext>
    </p:extLst>
  </p:cSld>
  <p:clrMapOvr>
    <a:masterClrMapping/>
  </p:clrMapOvr>
</p:sld>
</file>

<file path=ppt/theme/theme1.xml><?xml version="1.0" encoding="utf-8"?>
<a:theme xmlns:a="http://schemas.openxmlformats.org/drawingml/2006/main" name="SAP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2017_16x9_black.potx" id="{9488014F-4BF2-4B73-9741-6D40B78C18AF}" vid="{315AB80D-2AE3-4555-B7D1-B9C512524916}"/>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3A66DFC0FA59C4CB24D5FE7E540AA17" ma:contentTypeVersion="12" ma:contentTypeDescription="Create a new document." ma:contentTypeScope="" ma:versionID="abba1023cf49b842e5e6f6ec598f39c1">
  <xsd:schema xmlns:xsd="http://www.w3.org/2001/XMLSchema" xmlns:xs="http://www.w3.org/2001/XMLSchema" xmlns:p="http://schemas.microsoft.com/office/2006/metadata/properties" xmlns:ns2="a4db2a34-0736-46a6-8e57-adada2c67914" xmlns:ns3="4ef8eab0-a2b2-4607-a539-27545da673d0" targetNamespace="http://schemas.microsoft.com/office/2006/metadata/properties" ma:root="true" ma:fieldsID="50f5f548e436931be6d536ddc2d7dcff" ns2:_="" ns3:_="">
    <xsd:import namespace="a4db2a34-0736-46a6-8e57-adada2c67914"/>
    <xsd:import namespace="4ef8eab0-a2b2-4607-a539-27545da673d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b2a34-0736-46a6-8e57-adada2c679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f8eab0-a2b2-4607-a539-27545da673d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E2090D-A5A3-428A-881D-863891D35550}">
  <ds:schemaRefs>
    <ds:schemaRef ds:uri="http://schemas.microsoft.com/office/2006/metadata/properties"/>
    <ds:schemaRef ds:uri="http://purl.org/dc/dcmitype/"/>
    <ds:schemaRef ds:uri="http://www.w3.org/XML/1998/namespace"/>
    <ds:schemaRef ds:uri="http://purl.org/dc/terms/"/>
    <ds:schemaRef ds:uri="http://schemas.microsoft.com/office/2006/documentManagement/types"/>
    <ds:schemaRef ds:uri="http://purl.org/dc/elements/1.1/"/>
    <ds:schemaRef ds:uri="a4db2a34-0736-46a6-8e57-adada2c67914"/>
    <ds:schemaRef ds:uri="http://schemas.microsoft.com/office/infopath/2007/PartnerControls"/>
    <ds:schemaRef ds:uri="http://schemas.openxmlformats.org/package/2006/metadata/core-properties"/>
    <ds:schemaRef ds:uri="4ef8eab0-a2b2-4607-a539-27545da673d0"/>
  </ds:schemaRefs>
</ds:datastoreItem>
</file>

<file path=customXml/itemProps2.xml><?xml version="1.0" encoding="utf-8"?>
<ds:datastoreItem xmlns:ds="http://schemas.openxmlformats.org/officeDocument/2006/customXml" ds:itemID="{7CBFEEFD-8532-41AB-909E-94005721B539}">
  <ds:schemaRefs>
    <ds:schemaRef ds:uri="4ef8eab0-a2b2-4607-a539-27545da673d0"/>
    <ds:schemaRef ds:uri="a4db2a34-0736-46a6-8e57-adada2c679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88F2C47-ACBC-4451-9190-D505484537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SAP_2017_16x9_black</Template>
  <TotalTime>10002</TotalTime>
  <Words>368</Words>
  <Application>Microsoft Macintosh PowerPoint</Application>
  <PresentationFormat>Custom</PresentationFormat>
  <Paragraphs>63</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Symbol</vt:lpstr>
      <vt:lpstr>Wingdings</vt:lpstr>
      <vt:lpstr>Wingdings</vt:lpstr>
      <vt:lpstr>SAP_2017_16x9_black</vt:lpstr>
      <vt:lpstr>Scenario used for sample work products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2017/16:9/black</cp:keywords>
  <cp:lastModifiedBy>Detken, Karen</cp:lastModifiedBy>
  <cp:revision>209</cp:revision>
  <cp:lastPrinted>2021-02-11T17:13:44Z</cp:lastPrinted>
  <dcterms:created xsi:type="dcterms:W3CDTF">2017-06-28T14:20:32Z</dcterms:created>
  <dcterms:modified xsi:type="dcterms:W3CDTF">2021-06-25T11:50:43Z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0x01010003A66DFC0FA59C4CB24D5FE7E540AA17</vt:lpwstr>
  </property>
</Properties>
</file>