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7" r:id="rId2"/>
  </p:sldMasterIdLst>
  <p:notesMasterIdLst>
    <p:notesMasterId r:id="rId20"/>
  </p:notesMasterIdLst>
  <p:sldIdLst>
    <p:sldId id="326" r:id="rId3"/>
    <p:sldId id="327" r:id="rId4"/>
    <p:sldId id="305" r:id="rId5"/>
    <p:sldId id="306" r:id="rId6"/>
    <p:sldId id="307" r:id="rId7"/>
    <p:sldId id="328" r:id="rId8"/>
    <p:sldId id="309" r:id="rId9"/>
    <p:sldId id="290" r:id="rId10"/>
    <p:sldId id="322" r:id="rId11"/>
    <p:sldId id="324" r:id="rId12"/>
    <p:sldId id="325" r:id="rId13"/>
    <p:sldId id="329" r:id="rId14"/>
    <p:sldId id="295" r:id="rId15"/>
    <p:sldId id="310" r:id="rId16"/>
    <p:sldId id="292" r:id="rId17"/>
    <p:sldId id="288" r:id="rId18"/>
    <p:sldId id="28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0D0"/>
    <a:srgbClr val="B5B5B5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4"/>
    <p:restoredTop sz="81316"/>
  </p:normalViewPr>
  <p:slideViewPr>
    <p:cSldViewPr snapToGrid="0" showGuides="1">
      <p:cViewPr>
        <p:scale>
          <a:sx n="164" d="100"/>
          <a:sy n="164" d="100"/>
        </p:scale>
        <p:origin x="155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A0C55-0A43-4745-BC94-E16AD9871557}" type="datetimeFigureOut">
              <a:rPr lang="en-US" smtClean="0"/>
              <a:t>10/29/19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392D-5046-8E4D-9A5B-EF4BDAEEB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9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62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80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44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821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018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217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07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Relationship Id="rId5" Type="http://schemas.openxmlformats.org/officeDocument/2006/relationships/hyperlink" Target="mailto:karen.detken@sap.com" TargetMode="External"/><Relationship Id="rId4" Type="http://schemas.openxmlformats.org/officeDocument/2006/relationships/hyperlink" Target="http://experience.sap.com/designservices/scenes" TargetMode="Externa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emf"/><Relationship Id="rId7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hyperlink" Target="http://experience.sap.com/designservices/scenes" TargetMode="External"/><Relationship Id="rId4" Type="http://schemas.openxmlformats.org/officeDocument/2006/relationships/hyperlink" Target="http://creativecommons.org/licenses/by-nc-sa/4.0/" TargetMode="External"/><Relationship Id="rId9" Type="http://schemas.openxmlformats.org/officeDocument/2006/relationships/image" Target="../media/image1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orybo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71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boar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861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08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A63DBA6-EAC6-0446-A031-27F6F51412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39441" y="1162050"/>
            <a:ext cx="4513118" cy="42033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62DFEC-91E7-D348-9950-73100C04BEA7}"/>
              </a:ext>
            </a:extLst>
          </p:cNvPr>
          <p:cNvSpPr txBox="1"/>
          <p:nvPr userDrawn="1"/>
        </p:nvSpPr>
        <p:spPr>
          <a:xfrm>
            <a:off x="5197641" y="1684771"/>
            <a:ext cx="1865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>
                <a:latin typeface="Covered By Your Grace" panose="02000506000000020004" pitchFamily="2" charset="77"/>
              </a:rPr>
              <a:t>Hello</a:t>
            </a:r>
            <a:r>
              <a:rPr lang="de-DE" sz="3600" dirty="0">
                <a:latin typeface="Covered By Your Grace" panose="02000506000000020004" pitchFamily="2" charset="7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1667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_to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86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C6891DAD-1973-F149-A13F-B41C54BBA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4125" y="485773"/>
            <a:ext cx="5486400" cy="2286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800" b="0" i="0" baseline="0">
                <a:solidFill>
                  <a:schemeClr val="bg2">
                    <a:lumMod val="75000"/>
                  </a:schemeClr>
                </a:solidFill>
                <a:latin typeface="BentonSans" panose="02000503000000020004" pitchFamily="2" charset="0"/>
                <a:ea typeface="BentonSans" panose="02000503000000020004" pitchFamily="2" charset="0"/>
                <a:cs typeface="Arial" charset="0"/>
              </a:defRPr>
            </a:lvl1pPr>
          </a:lstStyle>
          <a:p>
            <a:r>
              <a:rPr lang="en-US" dirty="0"/>
              <a:t>ELEMENT CATEGORY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D80D2A-1F5D-1D46-94AF-7D6B0A8BBDF3}"/>
              </a:ext>
            </a:extLst>
          </p:cNvPr>
          <p:cNvCxnSpPr>
            <a:cxnSpLocks/>
          </p:cNvCxnSpPr>
          <p:nvPr userDrawn="1"/>
        </p:nvCxnSpPr>
        <p:spPr>
          <a:xfrm flipV="1">
            <a:off x="371475" y="6200776"/>
            <a:ext cx="1144905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2E92C348-CD7B-504B-9C0C-9A05D4C321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725" y="5814062"/>
            <a:ext cx="827672" cy="28968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A4B35D-C9A1-5F4B-82A6-9E9F05E806A2}"/>
              </a:ext>
            </a:extLst>
          </p:cNvPr>
          <p:cNvCxnSpPr>
            <a:cxnSpLocks/>
          </p:cNvCxnSpPr>
          <p:nvPr userDrawn="1"/>
        </p:nvCxnSpPr>
        <p:spPr>
          <a:xfrm flipV="1">
            <a:off x="371475" y="5700262"/>
            <a:ext cx="1144905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90F034D-ADD5-0D49-92CD-042F15D4B3DA}"/>
              </a:ext>
            </a:extLst>
          </p:cNvPr>
          <p:cNvSpPr txBox="1"/>
          <p:nvPr userDrawn="1"/>
        </p:nvSpPr>
        <p:spPr>
          <a:xfrm>
            <a:off x="1218396" y="5785823"/>
            <a:ext cx="9831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Scenes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is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method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toolkit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SAP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AppHaus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Heidelberg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under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Creative 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Commons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Attribution-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NonCommercial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-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ShareAlike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4.0 International 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To view a copy of this license, visit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3"/>
              </a:rPr>
              <a:t>http://creativecommons.org/licenses/by-nc-sa/4.0/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Based on a work at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4"/>
              </a:rPr>
              <a:t>http://experience.sap.com/designservices/scenes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For more information about Scenes contact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5"/>
              </a:rPr>
              <a:t>karen.detken@sap.com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1674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F878193-E800-A646-ADB4-4970B9B1F921}"/>
              </a:ext>
            </a:extLst>
          </p:cNvPr>
          <p:cNvSpPr/>
          <p:nvPr userDrawn="1"/>
        </p:nvSpPr>
        <p:spPr>
          <a:xfrm>
            <a:off x="0" y="0"/>
            <a:ext cx="12192000" cy="4424217"/>
          </a:xfrm>
          <a:prstGeom prst="rect">
            <a:avLst/>
          </a:prstGeom>
          <a:solidFill>
            <a:srgbClr val="FAAB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AAB13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7A333E1-7FAB-3443-BF25-71D502D3B4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4306" y="293676"/>
            <a:ext cx="1920365" cy="14208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3F7C4C-544A-E64E-B22F-4D86D3274E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56981" y="439292"/>
            <a:ext cx="5278037" cy="18128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82FD8B2-E2D5-EB46-80DD-A3EFD56B0CD7}"/>
              </a:ext>
            </a:extLst>
          </p:cNvPr>
          <p:cNvSpPr txBox="1"/>
          <p:nvPr userDrawn="1"/>
        </p:nvSpPr>
        <p:spPr>
          <a:xfrm>
            <a:off x="3456981" y="2272900"/>
            <a:ext cx="5374502" cy="3153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Every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experience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starts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with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a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story</a:t>
            </a:r>
            <a:endParaRPr lang="en-US" sz="1800" b="1" i="0" dirty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23" name="Title 4">
            <a:extLst>
              <a:ext uri="{FF2B5EF4-FFF2-40B4-BE49-F238E27FC236}">
                <a16:creationId xmlns:a16="http://schemas.microsoft.com/office/drawing/2014/main" id="{F76219F8-1558-8943-BAA2-6F1B62D70B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63424" y="537170"/>
            <a:ext cx="1544827" cy="4925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1600" b="0" i="0">
                <a:solidFill>
                  <a:schemeClr val="tx1"/>
                </a:solidFill>
                <a:latin typeface="Permanent Marker" charset="0"/>
                <a:ea typeface="Permanent Marker" charset="0"/>
                <a:cs typeface="Permanent Marker" charset="0"/>
              </a:defRPr>
            </a:lvl1pPr>
          </a:lstStyle>
          <a:p>
            <a:r>
              <a:rPr lang="de-DE" dirty="0" err="1"/>
              <a:t>storytelling</a:t>
            </a:r>
            <a:br>
              <a:rPr lang="de-DE" dirty="0"/>
            </a:br>
            <a:r>
              <a:rPr lang="de-DE" dirty="0" err="1"/>
              <a:t>workshop</a:t>
            </a:r>
            <a:endParaRPr lang="en-US" dirty="0"/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4A76E1C4-9F04-8E4C-9C2C-E540A99099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08454" y="1096823"/>
            <a:ext cx="1692068" cy="307776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1067" b="0" i="0" baseline="0">
                <a:solidFill>
                  <a:schemeClr val="tx1"/>
                </a:solidFill>
                <a:latin typeface="BentonSans Regular"/>
                <a:cs typeface="BentonSans Regular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086A23-5F1A-FF43-A68C-1668972106EA}"/>
              </a:ext>
            </a:extLst>
          </p:cNvPr>
          <p:cNvSpPr txBox="1"/>
          <p:nvPr userDrawn="1"/>
        </p:nvSpPr>
        <p:spPr>
          <a:xfrm>
            <a:off x="1514023" y="5647525"/>
            <a:ext cx="9160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Scenes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is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method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toolkit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SAP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AppHaus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Heidelberg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under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Creative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Commons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Attribution-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NonCommercial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-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ShareAlike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4.0 International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To view a copy of this license, visit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4"/>
              </a:rPr>
              <a:t>http://creativecommons.org/licenses/by-nc-sa/4.0/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Based on a work at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5"/>
              </a:rPr>
              <a:t>http://experience.sap.com/designservices/scenes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Scenes™ is a trademark of SAP SE.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70D346F-5358-0842-AE32-E664818FADA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3" y="2921828"/>
            <a:ext cx="10768024" cy="235111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BD42AE8-63ED-B344-A629-71E91FA1773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682164" y="5337624"/>
            <a:ext cx="827672" cy="289686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AB02D451-34B1-6D4B-AC27-30E32BB8B5A6}"/>
              </a:ext>
            </a:extLst>
          </p:cNvPr>
          <p:cNvGrpSpPr/>
          <p:nvPr userDrawn="1"/>
        </p:nvGrpSpPr>
        <p:grpSpPr>
          <a:xfrm>
            <a:off x="5244989" y="6097913"/>
            <a:ext cx="1702022" cy="229009"/>
            <a:chOff x="4887394" y="6151703"/>
            <a:chExt cx="1702022" cy="229009"/>
          </a:xfrm>
        </p:grpSpPr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5E385155-F97F-554D-9AA0-36D3810E81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88598" y="6151703"/>
              <a:ext cx="1000818" cy="207066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1506165-FC67-E94A-8C97-89A3A263B3C9}"/>
                </a:ext>
              </a:extLst>
            </p:cNvPr>
            <p:cNvSpPr txBox="1"/>
            <p:nvPr userDrawn="1"/>
          </p:nvSpPr>
          <p:spPr>
            <a:xfrm>
              <a:off x="4887394" y="6165268"/>
              <a:ext cx="841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b="0" i="0" kern="1200" dirty="0">
                  <a:solidFill>
                    <a:srgbClr val="3C3C3C"/>
                  </a:solidFill>
                  <a:effectLst/>
                  <a:latin typeface="BentonSans Book" panose="02000503000000020004" pitchFamily="2" charset="0"/>
                  <a:ea typeface="+mn-ea"/>
                  <a:cs typeface="+mn-cs"/>
                </a:rPr>
                <a:t>Powered by</a:t>
              </a:r>
              <a:endPara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743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2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  <p15:guide id="4" orient="horz" pos="9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8E84A97E-4589-4640-90F1-825BD72E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39441" y="1162050"/>
            <a:ext cx="4513118" cy="4203394"/>
          </a:xfrm>
          <a:prstGeom prst="rect">
            <a:avLst/>
          </a:prstGeom>
        </p:spPr>
      </p:pic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4935682" y="1855158"/>
            <a:ext cx="2441863" cy="6155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3600" b="1" i="0">
                <a:solidFill>
                  <a:schemeClr val="tx1"/>
                </a:solidFill>
                <a:latin typeface="Covered By Your Grace" panose="02000506000000020004" pitchFamily="2" charset="77"/>
                <a:ea typeface="Permanent Marker" charset="0"/>
                <a:cs typeface="Covered By Your Grace" panose="02000506000000020004" pitchFamily="2" charset="77"/>
              </a:defRPr>
            </a:lvl1pPr>
          </a:lstStyle>
          <a:p>
            <a:r>
              <a:rPr lang="de-DE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919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hyperlink" Target="https://experience.sap.com/designservices/scenes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6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324600"/>
            <a:ext cx="121920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4254285" y="6576553"/>
            <a:ext cx="7663911" cy="163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spc="0" baseline="0" dirty="0">
                <a:solidFill>
                  <a:schemeClr val="tx1"/>
                </a:solidFill>
                <a:latin typeface="Arial" charset="0"/>
              </a:rPr>
              <a:t>Work created with Scenes™ by SAP </a:t>
            </a:r>
            <a:r>
              <a:rPr lang="en-US" sz="1000" b="0" i="0" u="none" strike="noStrike" spc="0" baseline="0" dirty="0" err="1">
                <a:solidFill>
                  <a:schemeClr val="tx1"/>
                </a:solidFill>
                <a:latin typeface="Arial" charset="0"/>
              </a:rPr>
              <a:t>AppHaus</a:t>
            </a:r>
            <a:r>
              <a:rPr lang="en-US" sz="1000" b="0" i="0" u="none" strike="noStrike" spc="0" baseline="0" dirty="0">
                <a:solidFill>
                  <a:schemeClr val="tx1"/>
                </a:solidFill>
                <a:latin typeface="Arial" charset="0"/>
              </a:rPr>
              <a:t>. </a:t>
            </a:r>
            <a:r>
              <a:rPr lang="en-US" sz="1000" b="0" i="0" u="none" strike="noStrike" spc="0" baseline="0" dirty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https://experience.sap.com/designservices/scenes</a:t>
            </a:r>
            <a:r>
              <a:rPr lang="en-US" sz="1000" b="0" i="0" u="none" strike="noStrike" spc="0" baseline="0" dirty="0">
                <a:ln>
                  <a:noFill/>
                </a:ln>
                <a:solidFill>
                  <a:schemeClr val="tx1"/>
                </a:solidFill>
                <a:latin typeface="Arial" charset="0"/>
              </a:rPr>
              <a:t>. Scenes™ is a trademark of SAP SE.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B23D819-A8C3-0C45-996C-28CE61F4A1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61661" y="6469251"/>
            <a:ext cx="808521" cy="27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1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" userDrawn="1">
          <p15:clr>
            <a:srgbClr val="F26B43"/>
          </p15:clr>
        </p15:guide>
        <p15:guide id="2" orient="horz" pos="3888">
          <p15:clr>
            <a:srgbClr val="F26B43"/>
          </p15:clr>
        </p15:guide>
        <p15:guide id="3" pos="3840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720" userDrawn="1">
          <p15:clr>
            <a:srgbClr val="F26B43"/>
          </p15:clr>
        </p15:guide>
        <p15:guide id="7" orient="horz" pos="23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C0B3352-2C42-7346-B6B0-E2754F7E94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6042" y="6406226"/>
            <a:ext cx="616985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© 2019 SAP SE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or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an SAP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affiliate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company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 All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rights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reserved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583A610-3433-F04C-AA5B-AA1CAB5628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4239" y="6299897"/>
            <a:ext cx="386253" cy="19125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B69FA1E-A81D-7747-83E0-2A4691F882D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8041" y="247479"/>
            <a:ext cx="1343832" cy="54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68" r:id="rId4"/>
    <p:sldLayoutId id="2147483675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28.emf"/><Relationship Id="rId7" Type="http://schemas.openxmlformats.org/officeDocument/2006/relationships/image" Target="../media/image3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7" Type="http://schemas.openxmlformats.org/officeDocument/2006/relationships/image" Target="../media/image48.em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emf"/><Relationship Id="rId5" Type="http://schemas.openxmlformats.org/officeDocument/2006/relationships/image" Target="../media/image47.png"/><Relationship Id="rId4" Type="http://schemas.openxmlformats.org/officeDocument/2006/relationships/image" Target="../media/image4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emf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37.jpeg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11CB2C23-0D9B-914B-B5E1-EEE19EE0B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7885" y="642668"/>
            <a:ext cx="1408298" cy="49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88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7724" y="1163782"/>
            <a:ext cx="9409974" cy="510639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7" y="3514330"/>
            <a:ext cx="6145171" cy="2475138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0" y="63246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Scene 2: Traffic jam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Main character: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Max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| 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LATE TRUCK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 rot="592401">
            <a:off x="1226728" y="4152621"/>
            <a:ext cx="1340874" cy="41448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323"/>
          <a:stretch/>
        </p:blipFill>
        <p:spPr>
          <a:xfrm>
            <a:off x="5306176" y="3961968"/>
            <a:ext cx="408694" cy="63652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93035" y="1143001"/>
            <a:ext cx="4598398" cy="60795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274320" rIns="274320" bIns="274320" rtlCol="0" anchor="ctr"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But an </a:t>
            </a:r>
            <a:r>
              <a:rPr lang="en-US" sz="1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unexpected traffic jam occurs on the way…</a:t>
            </a:r>
            <a:endParaRPr lang="en-US" sz="14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979" y="4317093"/>
            <a:ext cx="5448300" cy="1955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833" y="4847019"/>
            <a:ext cx="3937000" cy="14351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72403" y="1945605"/>
            <a:ext cx="3323878" cy="4215650"/>
            <a:chOff x="272403" y="1945605"/>
            <a:chExt cx="3323878" cy="421565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403" y="1945605"/>
              <a:ext cx="3323878" cy="4215650"/>
            </a:xfrm>
            <a:prstGeom prst="rect">
              <a:avLst/>
            </a:prstGeom>
          </p:spPr>
        </p:pic>
        <p:grpSp>
          <p:nvGrpSpPr>
            <p:cNvPr id="2" name="Group 1"/>
            <p:cNvGrpSpPr/>
            <p:nvPr/>
          </p:nvGrpSpPr>
          <p:grpSpPr>
            <a:xfrm>
              <a:off x="1183575" y="2563403"/>
              <a:ext cx="1626919" cy="2954655"/>
              <a:chOff x="1183575" y="2563403"/>
              <a:chExt cx="1626919" cy="2954655"/>
            </a:xfrm>
          </p:grpSpPr>
          <p:sp>
            <p:nvSpPr>
              <p:cNvPr id="3" name="TextBox 2"/>
              <p:cNvSpPr txBox="1"/>
              <p:nvPr/>
            </p:nvSpPr>
            <p:spPr>
              <a:xfrm rot="652939">
                <a:off x="1183575" y="2563403"/>
                <a:ext cx="1626919" cy="295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Origin:</a:t>
                </a:r>
              </a:p>
              <a:p>
                <a:r>
                  <a:rPr lang="en-US" b="1" dirty="0">
                    <a:latin typeface="Arial" charset="0"/>
                    <a:ea typeface="Arial" charset="0"/>
                    <a:cs typeface="Arial" charset="0"/>
                  </a:rPr>
                  <a:t>BERLIN</a:t>
                </a:r>
              </a:p>
              <a:p>
                <a:endParaRPr lang="en-US" dirty="0">
                  <a:latin typeface="Arial" charset="0"/>
                  <a:ea typeface="Arial" charset="0"/>
                  <a:cs typeface="Arial" charset="0"/>
                </a:endParaRPr>
              </a:p>
              <a:p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     </a:t>
                </a:r>
                <a:r>
                  <a:rPr lang="en-US" dirty="0" err="1">
                    <a:latin typeface="Arial" charset="0"/>
                    <a:ea typeface="Arial" charset="0"/>
                    <a:cs typeface="Arial" charset="0"/>
                  </a:rPr>
                  <a:t>stination</a:t>
                </a:r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:</a:t>
                </a:r>
              </a:p>
              <a:p>
                <a:r>
                  <a:rPr lang="en-US" b="1" dirty="0">
                    <a:latin typeface="Arial" charset="0"/>
                    <a:ea typeface="Arial" charset="0"/>
                    <a:cs typeface="Arial" charset="0"/>
                  </a:rPr>
                  <a:t>    UTTGART</a:t>
                </a:r>
              </a:p>
              <a:p>
                <a:endParaRPr lang="en-US" b="1" dirty="0">
                  <a:latin typeface="Arial" charset="0"/>
                  <a:ea typeface="Arial" charset="0"/>
                  <a:cs typeface="Arial" charset="0"/>
                </a:endParaRPr>
              </a:p>
              <a:p>
                <a:pPr algn="ctr"/>
                <a:endParaRPr lang="en-US" b="1" dirty="0">
                  <a:latin typeface="Arial" charset="0"/>
                  <a:ea typeface="Arial" charset="0"/>
                  <a:cs typeface="Arial" charset="0"/>
                </a:endParaRPr>
              </a:p>
              <a:p>
                <a:pPr algn="ctr"/>
                <a:r>
                  <a:rPr lang="en-US" b="1" dirty="0">
                    <a:latin typeface="Arial" charset="0"/>
                    <a:ea typeface="Arial" charset="0"/>
                    <a:cs typeface="Arial" charset="0"/>
                  </a:rPr>
                  <a:t>TRAFFIC JAM!</a:t>
                </a:r>
              </a:p>
              <a:p>
                <a:pPr algn="ctr"/>
                <a:r>
                  <a:rPr lang="en-US" sz="1200" b="1" dirty="0">
                    <a:latin typeface="Arial" charset="0"/>
                    <a:ea typeface="Arial" charset="0"/>
                    <a:cs typeface="Arial" charset="0"/>
                  </a:rPr>
                  <a:t>NOTIFICATION SENT</a:t>
                </a:r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544605">
                <a:off x="1732489" y="4110682"/>
                <a:ext cx="417836" cy="383016"/>
              </a:xfrm>
              <a:prstGeom prst="rect">
                <a:avLst/>
              </a:prstGeom>
            </p:spPr>
          </p:pic>
        </p:grpSp>
      </p:grpSp>
      <p:sp>
        <p:nvSpPr>
          <p:cNvPr id="22" name="Freeform 21">
            <a:extLst>
              <a:ext uri="{FF2B5EF4-FFF2-40B4-BE49-F238E27FC236}">
                <a16:creationId xmlns:a16="http://schemas.microsoft.com/office/drawing/2014/main" id="{44EB1F57-920B-9345-8C8D-021F9D34A7B1}"/>
              </a:ext>
            </a:extLst>
          </p:cNvPr>
          <p:cNvSpPr/>
          <p:nvPr/>
        </p:nvSpPr>
        <p:spPr>
          <a:xfrm>
            <a:off x="4758220" y="1621115"/>
            <a:ext cx="2549049" cy="207976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28069 w 2665142"/>
              <a:gd name="connsiteY30" fmla="*/ 1700506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196538 w 2665142"/>
              <a:gd name="connsiteY30" fmla="*/ 1735540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196538" y="1735540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Traffic Jam! 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I’ll never make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it on time!</a:t>
            </a:r>
          </a:p>
        </p:txBody>
      </p:sp>
    </p:spTree>
    <p:extLst>
      <p:ext uri="{BB962C8B-B14F-4D97-AF65-F5344CB8AC3E}">
        <p14:creationId xmlns:p14="http://schemas.microsoft.com/office/powerpoint/2010/main" val="1564444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0032" y="1143000"/>
            <a:ext cx="6710516" cy="5181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21"/>
          <a:stretch/>
        </p:blipFill>
        <p:spPr>
          <a:xfrm>
            <a:off x="-285711" y="2017401"/>
            <a:ext cx="7597656" cy="4294961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0" y="63246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Scene 3: Alternative truck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Main character: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Ed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| 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LATE TRUCK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93035" y="1171576"/>
            <a:ext cx="3693215" cy="5431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274320" rIns="274320" bIns="274320" rtlCol="0" anchor="ctr"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But thanks to a quick notification, Ed can choose an alternative on time.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35962" y="2464418"/>
            <a:ext cx="208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TRUCK 5 LATE!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88136" y="3418700"/>
            <a:ext cx="314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Select alternatives:</a:t>
            </a:r>
          </a:p>
        </p:txBody>
      </p:sp>
      <p:sp>
        <p:nvSpPr>
          <p:cNvPr id="3" name="Rectangle 2"/>
          <p:cNvSpPr/>
          <p:nvPr/>
        </p:nvSpPr>
        <p:spPr>
          <a:xfrm>
            <a:off x="3666008" y="3798334"/>
            <a:ext cx="2254586" cy="11571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 rot="980179">
            <a:off x="8186363" y="4305907"/>
            <a:ext cx="112930" cy="683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0000" t="-6301" r="-50000" b="30686"/>
          <a:stretch/>
        </p:blipFill>
        <p:spPr>
          <a:xfrm>
            <a:off x="4120741" y="2840863"/>
            <a:ext cx="501703" cy="522435"/>
          </a:xfrm>
          <a:prstGeom prst="ellipse">
            <a:avLst/>
          </a:prstGeom>
          <a:solidFill>
            <a:schemeClr val="bg2"/>
          </a:solidFill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028" y="5554356"/>
            <a:ext cx="645304" cy="55978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895" y="2820963"/>
            <a:ext cx="1425144" cy="57401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758047" y="2843805"/>
            <a:ext cx="828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Truck 5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51" y="3969102"/>
            <a:ext cx="2055065" cy="82773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18" y="3979929"/>
            <a:ext cx="2041827" cy="82240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535816" y="4063513"/>
            <a:ext cx="1225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Truck 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9163" y="4063513"/>
            <a:ext cx="129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Truck 7</a:t>
            </a:r>
            <a:endParaRPr lang="en-US" b="1" dirty="0">
              <a:latin typeface="Arial" panose="020B0604020202020204" pitchFamily="34" charset="0"/>
              <a:ea typeface="Arial Hebrew" charset="0"/>
              <a:cs typeface="Arial" panose="020B0604020202020204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" t="-1773" r="-1048" b="53144"/>
          <a:stretch/>
        </p:blipFill>
        <p:spPr>
          <a:xfrm>
            <a:off x="6872586" y="3646117"/>
            <a:ext cx="1363446" cy="1568821"/>
          </a:xfrm>
          <a:prstGeom prst="rect">
            <a:avLst/>
          </a:prstGeom>
        </p:spPr>
      </p:pic>
      <p:sp>
        <p:nvSpPr>
          <p:cNvPr id="27" name="Rounded Rectangular Callout 26">
            <a:extLst>
              <a:ext uri="{FF2B5EF4-FFF2-40B4-BE49-F238E27FC236}">
                <a16:creationId xmlns:a16="http://schemas.microsoft.com/office/drawing/2014/main" id="{555E3CA1-DCC7-794C-9A7F-B6E6F40BF23B}"/>
              </a:ext>
            </a:extLst>
          </p:cNvPr>
          <p:cNvSpPr/>
          <p:nvPr/>
        </p:nvSpPr>
        <p:spPr>
          <a:xfrm>
            <a:off x="6645286" y="1951649"/>
            <a:ext cx="3693214" cy="1028766"/>
          </a:xfrm>
          <a:prstGeom prst="wedgeRoundRectCallout">
            <a:avLst>
              <a:gd name="adj1" fmla="val -24250"/>
              <a:gd name="adj2" fmla="val 109150"/>
              <a:gd name="adj3" fmla="val 16667"/>
            </a:avLst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00"/>
              </a:lnSpc>
            </a:pPr>
            <a:r>
              <a:rPr lang="en-US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Don’t worry Max! I have chosen an alternative truck! </a:t>
            </a:r>
          </a:p>
        </p:txBody>
      </p:sp>
      <p:sp>
        <p:nvSpPr>
          <p:cNvPr id="33" name="Rounded Rectangular Callout 32">
            <a:extLst>
              <a:ext uri="{FF2B5EF4-FFF2-40B4-BE49-F238E27FC236}">
                <a16:creationId xmlns:a16="http://schemas.microsoft.com/office/drawing/2014/main" id="{A2A196CB-268B-BD4A-9AED-23FF0F7FEC05}"/>
              </a:ext>
            </a:extLst>
          </p:cNvPr>
          <p:cNvSpPr/>
          <p:nvPr/>
        </p:nvSpPr>
        <p:spPr>
          <a:xfrm>
            <a:off x="8800722" y="3788032"/>
            <a:ext cx="1943927" cy="1028766"/>
          </a:xfrm>
          <a:prstGeom prst="wedgeRoundRectCallout">
            <a:avLst>
              <a:gd name="adj1" fmla="val -68562"/>
              <a:gd name="adj2" fmla="val 22843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Hi Ed!</a:t>
            </a:r>
          </a:p>
          <a:p>
            <a:r>
              <a:rPr lang="en-US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I’m stuck in a traffic jam!</a:t>
            </a:r>
          </a:p>
        </p:txBody>
      </p:sp>
    </p:spTree>
    <p:extLst>
      <p:ext uri="{BB962C8B-B14F-4D97-AF65-F5344CB8AC3E}">
        <p14:creationId xmlns:p14="http://schemas.microsoft.com/office/powerpoint/2010/main" val="1374137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451E4110-C5CF-2B43-9521-8F14E77F9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90640" y="1798126"/>
            <a:ext cx="19812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310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1447800" y="37214"/>
            <a:ext cx="8779246" cy="62084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209800"/>
            <a:ext cx="1219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latin typeface="Arial" charset="0"/>
                <a:ea typeface="Arial" charset="0"/>
                <a:cs typeface="Arial" charset="0"/>
              </a:rPr>
              <a:t>STORY NAME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09600" y="3086100"/>
            <a:ext cx="10972800" cy="8763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by</a:t>
            </a:r>
          </a:p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Author Name</a:t>
            </a:r>
          </a:p>
        </p:txBody>
      </p:sp>
    </p:spTree>
    <p:extLst>
      <p:ext uri="{BB962C8B-B14F-4D97-AF65-F5344CB8AC3E}">
        <p14:creationId xmlns:p14="http://schemas.microsoft.com/office/powerpoint/2010/main" val="1241417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667576" y="4405761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Name, 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Role</a:t>
            </a: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5312" y="4405761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Humberto, 35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Truck Driver</a:t>
            </a: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Characters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#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Story name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05399" y="4405761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Name, 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Role</a:t>
            </a: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AB4C8EF-BE7F-E24F-833D-86C09A807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05561" y="1953927"/>
            <a:ext cx="2418080" cy="23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74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1143000" y="37214"/>
            <a:ext cx="8779246" cy="6208458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0" y="63246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9599" y="651761"/>
            <a:ext cx="10966223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Story name</a:t>
            </a:r>
          </a:p>
          <a:p>
            <a:pPr algn="ctr"/>
            <a:r>
              <a:rPr lang="en-US" sz="4000" b="1" dirty="0">
                <a:latin typeface="Arial" charset="0"/>
                <a:ea typeface="Arial" charset="0"/>
                <a:cs typeface="Arial" charset="0"/>
              </a:rPr>
              <a:t>Chapter 1: Title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06055" y="4684558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Humberto, 35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0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Truck Driver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6324590-3A2B-B146-AEBF-1737369FE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83670" y="2158174"/>
            <a:ext cx="2418080" cy="23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97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9600" y="5250367"/>
            <a:ext cx="109728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[ADD CAPTION HERE]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50292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Scene #: Title Scene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Story name / Chapter #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Main character: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Name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| 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#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" y="2948803"/>
            <a:ext cx="109728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[ADD “SCENES” ILLUSTRATIONS HERE]</a:t>
            </a:r>
          </a:p>
        </p:txBody>
      </p:sp>
    </p:spTree>
    <p:extLst>
      <p:ext uri="{BB962C8B-B14F-4D97-AF65-F5344CB8AC3E}">
        <p14:creationId xmlns:p14="http://schemas.microsoft.com/office/powerpoint/2010/main" val="1687323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0" y="63246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09600" y="1143001"/>
            <a:ext cx="6477000" cy="106424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274320" rIns="274320" bIns="274320" rtlCol="0" anchor="ctr"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[ADD CAPTION HERE]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Scene #: Title Scene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Main character: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Name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| 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#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Story name / Chapter #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" y="3552285"/>
            <a:ext cx="109728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ea typeface="Arial Hebrew" charset="0"/>
                <a:cs typeface="Arial" panose="020B0604020202020204" pitchFamily="34" charset="0"/>
              </a:rPr>
              <a:t>[ADD “SCENES” ILLUSTRATIONS HERE]</a:t>
            </a:r>
          </a:p>
        </p:txBody>
      </p:sp>
    </p:spTree>
    <p:extLst>
      <p:ext uri="{BB962C8B-B14F-4D97-AF65-F5344CB8AC3E}">
        <p14:creationId xmlns:p14="http://schemas.microsoft.com/office/powerpoint/2010/main" val="1102771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DE22B7A-ED5A-D84F-85C4-264C4B0A7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58646" y="1910811"/>
            <a:ext cx="15367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15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250" y="2590800"/>
            <a:ext cx="2693177" cy="15167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0305" y="2978316"/>
            <a:ext cx="2671013" cy="15127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6" name="TextBox 45"/>
          <p:cNvSpPr txBox="1"/>
          <p:nvPr/>
        </p:nvSpPr>
        <p:spPr>
          <a:xfrm>
            <a:off x="3918084" y="904318"/>
            <a:ext cx="4333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Structure your story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5631392" y="1513918"/>
            <a:ext cx="92921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053114" y="1668249"/>
            <a:ext cx="8233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charset="0"/>
                <a:ea typeface="Arial" charset="0"/>
                <a:cs typeface="Arial" charset="0"/>
              </a:rPr>
              <a:t>The events in a story are put together following a certain narrative structure. To make this structure easier to recognize, we have created some pre-defined templates that you can use to mark the different sections of your storyboard.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196" y="2597316"/>
            <a:ext cx="2693176" cy="15155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289057"/>
            <a:ext cx="2693177" cy="15155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516921" y="3860637"/>
            <a:ext cx="23732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Title Slide</a:t>
            </a:r>
          </a:p>
          <a:p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Include the title of the story and authors. You can also have a light background illustrating the main setting of your story.</a:t>
            </a:r>
          </a:p>
        </p:txBody>
      </p:sp>
      <p:sp>
        <p:nvSpPr>
          <p:cNvPr id="37" name="Bent Arrow 36"/>
          <p:cNvSpPr/>
          <p:nvPr/>
        </p:nvSpPr>
        <p:spPr>
          <a:xfrm rot="10800000" flipH="1">
            <a:off x="8524627" y="4180218"/>
            <a:ext cx="304800" cy="24589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2809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01318" y="4173702"/>
            <a:ext cx="2723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Characters Slide</a:t>
            </a:r>
          </a:p>
          <a:p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Include a slide in the beginning showing who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protagonizes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 your story. Indicate the name and the role for each character.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096000" y="4173702"/>
            <a:ext cx="23577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Chapter Slide</a:t>
            </a:r>
          </a:p>
          <a:p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 the case of long stories, it might be necessary to group the scenes in chapters. Use a title slide to indicate these groups.</a:t>
            </a:r>
          </a:p>
          <a:p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Indicate who is the main character in the chapter.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900305" y="4484529"/>
            <a:ext cx="26710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Scene Slide</a:t>
            </a:r>
          </a:p>
          <a:p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Use a slide for each scene. Include the scene number and give it a title. Don’t forget to add some caption indicating what the scene is about. Use the elements from the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  <a:hlinkClick r:id="" action="ppaction://noaction"/>
              </a:rPr>
              <a:t>Scenes library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 to compose your scenes.</a:t>
            </a:r>
          </a:p>
        </p:txBody>
      </p:sp>
      <p:sp>
        <p:nvSpPr>
          <p:cNvPr id="41" name="Bent Arrow 40"/>
          <p:cNvSpPr/>
          <p:nvPr/>
        </p:nvSpPr>
        <p:spPr>
          <a:xfrm rot="10800000" flipH="1">
            <a:off x="2961079" y="3838314"/>
            <a:ext cx="304800" cy="24589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2809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12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3918084" y="904318"/>
            <a:ext cx="4333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Create a scene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5631392" y="1513918"/>
            <a:ext cx="92921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053114" y="1668249"/>
            <a:ext cx="82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charset="0"/>
                <a:ea typeface="Arial" charset="0"/>
                <a:cs typeface="Arial" charset="0"/>
              </a:rPr>
              <a:t>Every story is composed of 2 or more “Scenes”. This is how you can build them in PowerPoint: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2438400"/>
            <a:ext cx="4711700" cy="265731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" name="Straight Arrow Connector 15"/>
          <p:cNvCxnSpPr/>
          <p:nvPr/>
        </p:nvCxnSpPr>
        <p:spPr>
          <a:xfrm>
            <a:off x="8375650" y="4095829"/>
            <a:ext cx="5334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909050" y="3772663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Every Scene is a new slide.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965450" y="2824238"/>
            <a:ext cx="920750" cy="5292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913689" y="3186086"/>
            <a:ext cx="1358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Indicate the</a:t>
            </a:r>
          </a:p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Scene number and a title for your scene.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13689" y="2278876"/>
            <a:ext cx="1050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Indicate the story title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2964305" y="2509709"/>
            <a:ext cx="960439" cy="147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7842250" y="2438400"/>
            <a:ext cx="1099887" cy="3021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942137" y="2350822"/>
            <a:ext cx="205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Indicate who is the main character in that Scene.</a:t>
            </a:r>
            <a:endParaRPr lang="en-US" sz="1200" b="1" dirty="0">
              <a:solidFill>
                <a:schemeClr val="bg2">
                  <a:lumMod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8223250" y="2824238"/>
            <a:ext cx="718887" cy="2646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954168" y="2908363"/>
            <a:ext cx="2545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Don’t forget the number of the page. Is not always the same as the scene.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8375650" y="4953679"/>
            <a:ext cx="5334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921282" y="4791241"/>
            <a:ext cx="18165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Use the official footer.</a:t>
            </a:r>
          </a:p>
        </p:txBody>
      </p:sp>
    </p:spTree>
    <p:extLst>
      <p:ext uri="{BB962C8B-B14F-4D97-AF65-F5344CB8AC3E}">
        <p14:creationId xmlns:p14="http://schemas.microsoft.com/office/powerpoint/2010/main" val="1086839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689" y="2438399"/>
            <a:ext cx="4708834" cy="266685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6" name="TextBox 45"/>
          <p:cNvSpPr txBox="1"/>
          <p:nvPr/>
        </p:nvSpPr>
        <p:spPr>
          <a:xfrm>
            <a:off x="3918084" y="904318"/>
            <a:ext cx="4333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Create a scene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5631392" y="1513918"/>
            <a:ext cx="92921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053114" y="1668249"/>
            <a:ext cx="82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charset="0"/>
                <a:ea typeface="Arial" charset="0"/>
                <a:cs typeface="Arial" charset="0"/>
              </a:rPr>
              <a:t>Use the illustrations in the </a:t>
            </a:r>
            <a:r>
              <a:rPr lang="en-US" sz="1200" dirty="0">
                <a:latin typeface="Arial" charset="0"/>
                <a:ea typeface="Arial" charset="0"/>
                <a:cs typeface="Arial" charset="0"/>
                <a:hlinkClick r:id="" action="ppaction://noaction"/>
              </a:rPr>
              <a:t>“Scenes” library 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to illustrate your “Scenes”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7624823" y="4015938"/>
            <a:ext cx="1066800" cy="19772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84168" y="3794950"/>
            <a:ext cx="1760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Add characters and other elements to compose your story.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3205223" y="4114800"/>
            <a:ext cx="14478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692249" y="3863538"/>
            <a:ext cx="1691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Add backgrounds from the Scenes library to indicate the location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84168" y="2680052"/>
            <a:ext cx="1621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Add a caption: what is happening in the scene?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3205223" y="2963066"/>
            <a:ext cx="960439" cy="147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26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794CC9AA-6056-DA48-823D-347781F93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0243" y="1825571"/>
            <a:ext cx="1651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72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7749" y="863744"/>
            <a:ext cx="9409974" cy="51063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222925"/>
            <a:ext cx="6145171" cy="24751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483" y="3651508"/>
            <a:ext cx="1054100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5818"/>
          <a:stretch/>
        </p:blipFill>
        <p:spPr>
          <a:xfrm flipH="1">
            <a:off x="5537919" y="3678619"/>
            <a:ext cx="406040" cy="62668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6700" y="657225"/>
            <a:ext cx="11315699" cy="5312909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209800"/>
            <a:ext cx="1219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latin typeface="Arial" charset="0"/>
                <a:ea typeface="Arial" charset="0"/>
                <a:cs typeface="Arial" charset="0"/>
              </a:rPr>
              <a:t>LATE TRUCK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09600" y="3086100"/>
            <a:ext cx="10972800" cy="8763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by</a:t>
            </a:r>
          </a:p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The “Scenes” team</a:t>
            </a:r>
          </a:p>
        </p:txBody>
      </p:sp>
    </p:spTree>
    <p:extLst>
      <p:ext uri="{BB962C8B-B14F-4D97-AF65-F5344CB8AC3E}">
        <p14:creationId xmlns:p14="http://schemas.microsoft.com/office/powerpoint/2010/main" val="1233709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24001" y="4405761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Max, 35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Truck driver</a:t>
            </a: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Characters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02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LATE TRUCK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089865" y="4405761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Ed, 41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Logistics manager</a:t>
            </a: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86798" y="4417953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Maria, 32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Max’s wife</a:t>
            </a: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F972A0D5-BE8A-F74B-A51E-AF7DA1AF0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05561" y="1953927"/>
            <a:ext cx="2418080" cy="239776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874FDB7-F6B9-A444-895A-6A2E95CC53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93831" y="1953927"/>
            <a:ext cx="2397760" cy="23977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F0112B1-AF10-C44F-BDC5-B3C69BA389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1781" y="1953927"/>
            <a:ext cx="2377440" cy="235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10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1142999"/>
            <a:ext cx="10223954" cy="5181601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0" y="63246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9600" y="651761"/>
            <a:ext cx="495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Scene 1: Good bye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6023" y="822986"/>
            <a:ext cx="6019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Main character: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Max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| Page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03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9600" y="344871"/>
            <a:ext cx="1096622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90000"/>
                  </a:schemeClr>
                </a:solidFill>
                <a:latin typeface="Arial" charset="0"/>
                <a:ea typeface="Arial" charset="0"/>
                <a:cs typeface="Arial" charset="0"/>
              </a:rPr>
              <a:t>LATE TRUCK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11430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93034" y="1143001"/>
            <a:ext cx="6397701" cy="71493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274320" rIns="274320" bIns="274320" rtlCol="0" anchor="ctr"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It’s Monday morning. Max has to travel to Stuttgart with his truck. The application tells him the destination and approximate arrival time.</a:t>
            </a:r>
          </a:p>
        </p:txBody>
      </p:sp>
      <p:sp>
        <p:nvSpPr>
          <p:cNvPr id="28" name="Rounded Rectangular Callout 27"/>
          <p:cNvSpPr/>
          <p:nvPr/>
        </p:nvSpPr>
        <p:spPr>
          <a:xfrm>
            <a:off x="6311379" y="2636065"/>
            <a:ext cx="1497222" cy="761300"/>
          </a:xfrm>
          <a:prstGeom prst="wedgeRoundRectCallout">
            <a:avLst>
              <a:gd name="adj1" fmla="val -109648"/>
              <a:gd name="adj2" fmla="val 80567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Thank you! Bye!</a:t>
            </a:r>
          </a:p>
        </p:txBody>
      </p:sp>
      <p:sp>
        <p:nvSpPr>
          <p:cNvPr id="33" name="Rounded Rectangular Callout 32"/>
          <p:cNvSpPr/>
          <p:nvPr/>
        </p:nvSpPr>
        <p:spPr>
          <a:xfrm>
            <a:off x="8272918" y="1715514"/>
            <a:ext cx="2025421" cy="761300"/>
          </a:xfrm>
          <a:prstGeom prst="wedgeRoundRectCallout">
            <a:avLst>
              <a:gd name="adj1" fmla="val -24619"/>
              <a:gd name="adj2" fmla="val 100458"/>
              <a:gd name="adj3" fmla="val 16667"/>
            </a:avLst>
          </a:prstGeom>
          <a:solidFill>
            <a:srgbClr val="D0D0D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Bye Max! Have a safe trip!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29" y="2030681"/>
            <a:ext cx="3323878" cy="42156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592401">
            <a:off x="1431773" y="4221780"/>
            <a:ext cx="1570087" cy="414485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 rot="652939">
            <a:off x="1527339" y="2618250"/>
            <a:ext cx="16270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charset="0"/>
                <a:ea typeface="Arial" charset="0"/>
                <a:cs typeface="Arial" charset="0"/>
              </a:rPr>
              <a:t>Origin:</a:t>
            </a:r>
          </a:p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BERLIN</a:t>
            </a: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>
                <a:latin typeface="Arial" charset="0"/>
                <a:ea typeface="Arial" charset="0"/>
                <a:cs typeface="Arial" charset="0"/>
              </a:rPr>
              <a:t>     </a:t>
            </a:r>
            <a:r>
              <a:rPr lang="en-US" dirty="0" err="1">
                <a:latin typeface="Arial" charset="0"/>
                <a:ea typeface="Arial" charset="0"/>
                <a:cs typeface="Arial" charset="0"/>
              </a:rPr>
              <a:t>stination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    UTTGART</a:t>
            </a: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    ON TIME!</a:t>
            </a:r>
          </a:p>
          <a:p>
            <a:endParaRPr lang="en-US" b="1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>
                <a:latin typeface="Arial" charset="0"/>
                <a:ea typeface="Arial" charset="0"/>
                <a:cs typeface="Arial" charset="0"/>
              </a:rPr>
              <a:t>Arrival:</a:t>
            </a:r>
          </a:p>
          <a:p>
            <a:r>
              <a:rPr lang="en-US" dirty="0">
                <a:latin typeface="Arial" charset="0"/>
                <a:ea typeface="Arial" charset="0"/>
                <a:cs typeface="Arial" charset="0"/>
              </a:rPr>
              <a:t>15:30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4945" y="4171320"/>
            <a:ext cx="329057" cy="31877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664" y="3397365"/>
            <a:ext cx="838200" cy="23876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102" y="2955765"/>
            <a:ext cx="596957" cy="117332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94" y="3652860"/>
            <a:ext cx="6145171" cy="24751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7858" y="4090236"/>
            <a:ext cx="10541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32336"/>
      </p:ext>
    </p:extLst>
  </p:cSld>
  <p:clrMapOvr>
    <a:masterClrMapping/>
  </p:clrMapOvr>
</p:sld>
</file>

<file path=ppt/theme/theme1.xml><?xml version="1.0" encoding="utf-8"?>
<a:theme xmlns:a="http://schemas.openxmlformats.org/drawingml/2006/main" name="Scenes Storybo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enesTemplate3" id="{32EC3550-74D2-A944-A05B-C9548BCC2F9D}" vid="{737D03A2-3330-884B-B772-0889B5340D2C}"/>
    </a:ext>
  </a:extLst>
</a:theme>
</file>

<file path=ppt/theme/theme2.xml><?xml version="1.0" encoding="utf-8"?>
<a:theme xmlns:a="http://schemas.openxmlformats.org/drawingml/2006/main" name="Scenes Explana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enesTemplate3" id="{32EC3550-74D2-A944-A05B-C9548BCC2F9D}" vid="{3FA4B588-2099-7442-8290-16CEBAF0DD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19630</TotalTime>
  <Words>609</Words>
  <Application>Microsoft Macintosh PowerPoint</Application>
  <PresentationFormat>Widescreen</PresentationFormat>
  <Paragraphs>115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BentonSans</vt:lpstr>
      <vt:lpstr>BentonSans Book</vt:lpstr>
      <vt:lpstr>BentonSans Regular</vt:lpstr>
      <vt:lpstr>Calibri</vt:lpstr>
      <vt:lpstr>Covered By Your Grace</vt:lpstr>
      <vt:lpstr>Permanent Marker</vt:lpstr>
      <vt:lpstr>Scenes Storyboard</vt:lpstr>
      <vt:lpstr>Scenes Explanations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Detken, Karen</dc:creator>
  <cp:lastModifiedBy>Detken, Karen</cp:lastModifiedBy>
  <cp:revision>182</cp:revision>
  <dcterms:created xsi:type="dcterms:W3CDTF">2015-11-10T20:44:42Z</dcterms:created>
  <dcterms:modified xsi:type="dcterms:W3CDTF">2019-11-04T08:51:42Z</dcterms:modified>
</cp:coreProperties>
</file>