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8"/>
  </p:notesMasterIdLst>
  <p:handoutMasterIdLst>
    <p:handoutMasterId r:id="rId9"/>
  </p:handoutMasterIdLst>
  <p:sldIdLst>
    <p:sldId id="9123" r:id="rId5"/>
    <p:sldId id="9120" r:id="rId6"/>
    <p:sldId id="9124" r:id="rId7"/>
  </p:sldIdLst>
  <p:sldSz cx="10058400" cy="77724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168" userDrawn="1">
          <p15:clr>
            <a:srgbClr val="A4A3A4"/>
          </p15:clr>
        </p15:guide>
        <p15:guide id="2" orient="horz" pos="1158" userDrawn="1">
          <p15:clr>
            <a:srgbClr val="A4A3A4"/>
          </p15:clr>
        </p15:guide>
        <p15:guide id="3" orient="horz" pos="4538" userDrawn="1">
          <p15:clr>
            <a:srgbClr val="A4A3A4"/>
          </p15:clr>
        </p15:guide>
        <p15:guide id="4" pos="250" userDrawn="1">
          <p15:clr>
            <a:srgbClr val="A4A3A4"/>
          </p15:clr>
        </p15:guide>
        <p15:guide id="5" pos="6067" userDrawn="1">
          <p15:clr>
            <a:srgbClr val="A4A3A4"/>
          </p15:clr>
        </p15:guide>
        <p15:guide id="7" orient="horz" pos="3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elt, Constanze" initials="RC" lastIdx="2" clrIdx="0">
    <p:extLst>
      <p:ext uri="{19B8F6BF-5375-455C-9EA6-DF929625EA0E}">
        <p15:presenceInfo xmlns:p15="http://schemas.microsoft.com/office/powerpoint/2012/main" userId="S::constanze.reichelt@sap.com::4ce69313-c24c-485e-8e82-cf92a0962663" providerId="AD"/>
      </p:ext>
    </p:extLst>
  </p:cmAuthor>
  <p:cmAuthor id="2" name="An, Andrew" initials="AA" lastIdx="2" clrIdx="1">
    <p:extLst>
      <p:ext uri="{19B8F6BF-5375-455C-9EA6-DF929625EA0E}">
        <p15:presenceInfo xmlns:p15="http://schemas.microsoft.com/office/powerpoint/2012/main" userId="S::andrew.an@sap.com::ea308716-8aa3-45ae-af31-c090f162467c" providerId="AD"/>
      </p:ext>
    </p:extLst>
  </p:cmAuthor>
  <p:cmAuthor id="3" name="Seubert, Holger" initials="SH" lastIdx="6" clrIdx="2">
    <p:extLst>
      <p:ext uri="{19B8F6BF-5375-455C-9EA6-DF929625EA0E}">
        <p15:presenceInfo xmlns:p15="http://schemas.microsoft.com/office/powerpoint/2012/main" userId="S::h.seubert@sap.com::0a22c282-c015-4315-a8c6-2f53dd4e02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7D8D6"/>
    <a:srgbClr val="604407"/>
    <a:srgbClr val="0F46A7"/>
    <a:srgbClr val="970A82"/>
    <a:srgbClr val="FF3399"/>
    <a:srgbClr val="FF0000"/>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39593D-8802-8249-8236-2A0DD9996AC5}" v="1" dt="2021-06-22T17:07:41.953"/>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21"/>
    <p:restoredTop sz="94218"/>
  </p:normalViewPr>
  <p:slideViewPr>
    <p:cSldViewPr snapToGrid="0">
      <p:cViewPr varScale="1">
        <p:scale>
          <a:sx n="106" d="100"/>
          <a:sy n="106" d="100"/>
        </p:scale>
        <p:origin x="1848" y="184"/>
      </p:cViewPr>
      <p:guideLst>
        <p:guide pos="3168"/>
        <p:guide orient="horz" pos="1158"/>
        <p:guide orient="horz" pos="4538"/>
        <p:guide pos="250"/>
        <p:guide pos="6067"/>
        <p:guide orient="horz" pos="3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31913" y="612775"/>
            <a:ext cx="419417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28729"/>
            <a:ext cx="9225388" cy="2606804"/>
          </a:xfrm>
          <a:prstGeom prst="rect">
            <a:avLst/>
          </a:prstGeom>
          <a:noFill/>
        </p:spPr>
        <p:txBody>
          <a:bodyPr wrap="square" lIns="0" tIns="0" rIns="0" bIns="0" rtlCol="0">
            <a:spAutoFit/>
          </a:bodyPr>
          <a:lstStyle/>
          <a:p>
            <a:pPr>
              <a:spcBef>
                <a:spcPts val="990"/>
              </a:spcBef>
            </a:pPr>
            <a:r>
              <a:rPr lang="en-US" sz="907"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See </a:t>
            </a:r>
            <a:r>
              <a:rPr lang="en-US" sz="907" kern="1200">
                <a:solidFill>
                  <a:schemeClr val="tx2"/>
                </a:solidFill>
                <a:latin typeface="Arial"/>
                <a:ea typeface="Arial Unicode MS" panose="020B0604020202020204" pitchFamily="34" charset="-128"/>
                <a:cs typeface="+mn-cs"/>
                <a:hlinkClick r:id="rId2"/>
              </a:rPr>
              <a:t>http://global.sap.com/corporate-en/legal/copyright/index.epx</a:t>
            </a:r>
            <a:r>
              <a:rPr lang="en-US" sz="907" kern="1200">
                <a:solidFill>
                  <a:schemeClr val="tx2"/>
                </a:solidFill>
                <a:latin typeface="Arial"/>
                <a:ea typeface="Arial Unicode MS" panose="020B0604020202020204" pitchFamily="34" charset="-128"/>
                <a:cs typeface="+mn-cs"/>
              </a:rPr>
              <a:t> </a:t>
            </a:r>
            <a:r>
              <a:rPr lang="en-US" sz="907" kern="120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581501"/>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2021 SAP SE or an SAP affiliate company. All rights reserved.</a:t>
            </a:r>
          </a:p>
        </p:txBody>
      </p:sp>
      <p:grpSp>
        <p:nvGrpSpPr>
          <p:cNvPr id="6" name="Secondary Motion Band"/>
          <p:cNvGrpSpPr/>
          <p:nvPr userDrawn="1"/>
        </p:nvGrpSpPr>
        <p:grpSpPr>
          <a:xfrm>
            <a:off x="8810460" y="0"/>
            <a:ext cx="1247940" cy="285534"/>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thod &amp; Templa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2821205" y="856799"/>
            <a:ext cx="6613082"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732585222"/>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9525113" y="7408318"/>
            <a:ext cx="117020" cy="11419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742" noProof="0" smtClean="0"/>
              <a:pPr marL="0" lvl="0" indent="0" algn="r">
                <a:buNone/>
              </a:pPr>
              <a:t>‹#›</a:t>
            </a:fld>
            <a:endParaRPr lang="en-US" sz="742" noProof="0"/>
          </a:p>
        </p:txBody>
      </p:sp>
      <p:sp>
        <p:nvSpPr>
          <p:cNvPr id="10" name="Copyright"/>
          <p:cNvSpPr txBox="1"/>
          <p:nvPr userDrawn="1"/>
        </p:nvSpPr>
        <p:spPr bwMode="black">
          <a:xfrm>
            <a:off x="415693" y="7434479"/>
            <a:ext cx="1871998" cy="76175"/>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495" noProof="0" dirty="0">
                <a:solidFill>
                  <a:schemeClr val="tx1"/>
                </a:solidFill>
              </a:rPr>
              <a:t>2021 SAP SE or an SAP affiliate company. All rights reserved.</a:t>
            </a:r>
            <a:endParaRPr kumimoji="0" lang="en-US" sz="495" b="0" i="0" u="none" kern="0" baseline="0" dirty="0">
              <a:solidFill>
                <a:schemeClr val="tx1"/>
              </a:solidFill>
              <a:latin typeface="Arial"/>
              <a:ea typeface="Arial Unicode MS"/>
              <a:cs typeface="Arial Unicode MS" pitchFamily="34" charset="-128"/>
              <a:sym typeface="Arial"/>
            </a:endParaRPr>
          </a:p>
        </p:txBody>
      </p:sp>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grpSp>
        <p:nvGrpSpPr>
          <p:cNvPr id="9" name="Secondary Motion Band"/>
          <p:cNvGrpSpPr/>
          <p:nvPr userDrawn="1"/>
        </p:nvGrpSpPr>
        <p:grpSpPr>
          <a:xfrm>
            <a:off x="8810460" y="0"/>
            <a:ext cx="1247940" cy="285534"/>
            <a:chOff x="10682127" y="0"/>
            <a:chExt cx="1513048" cy="252000"/>
          </a:xfrm>
        </p:grpSpPr>
        <p:sp>
          <p:nvSpPr>
            <p:cNvPr id="16" name="Rectangle 1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7" name="Rectangle 1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pic>
        <p:nvPicPr>
          <p:cNvPr id="14" name="Picture 13">
            <a:extLst>
              <a:ext uri="{FF2B5EF4-FFF2-40B4-BE49-F238E27FC236}">
                <a16:creationId xmlns:a16="http://schemas.microsoft.com/office/drawing/2014/main" id="{511B618B-CFD9-B643-B974-CFD8F098C868}"/>
              </a:ext>
            </a:extLst>
          </p:cNvPr>
          <p:cNvPicPr>
            <a:picLocks noChangeAspect="1"/>
          </p:cNvPicPr>
          <p:nvPr userDrawn="1"/>
        </p:nvPicPr>
        <p:blipFill>
          <a:blip r:embed="rId7"/>
          <a:stretch>
            <a:fillRect/>
          </a:stretch>
        </p:blipFill>
        <p:spPr>
          <a:xfrm>
            <a:off x="323095" y="189282"/>
            <a:ext cx="1240961" cy="273705"/>
          </a:xfrm>
          <a:prstGeom prst="rect">
            <a:avLst/>
          </a:prstGeom>
        </p:spPr>
      </p:pic>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65" r:id="rId1"/>
    <p:sldLayoutId id="2147483774" r:id="rId2"/>
    <p:sldLayoutId id="2147483754" r:id="rId3"/>
    <p:sldLayoutId id="2147483780" r:id="rId4"/>
    <p:sldLayoutId id="2147483785" r:id="rId5"/>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4">
            <a:extLst>
              <a:ext uri="{FF2B5EF4-FFF2-40B4-BE49-F238E27FC236}">
                <a16:creationId xmlns:a16="http://schemas.microsoft.com/office/drawing/2014/main" id="{E3A49784-8BC3-664B-BC6F-902B94900EF8}"/>
              </a:ext>
            </a:extLst>
          </p:cNvPr>
          <p:cNvGrpSpPr/>
          <p:nvPr/>
        </p:nvGrpSpPr>
        <p:grpSpPr>
          <a:xfrm>
            <a:off x="415479" y="2121402"/>
            <a:ext cx="2308977" cy="1991470"/>
            <a:chOff x="9247633" y="-279409"/>
            <a:chExt cx="2658075" cy="3368159"/>
          </a:xfrm>
        </p:grpSpPr>
        <p:grpSp>
          <p:nvGrpSpPr>
            <p:cNvPr id="222" name="Gruppieren 70">
              <a:extLst>
                <a:ext uri="{FF2B5EF4-FFF2-40B4-BE49-F238E27FC236}">
                  <a16:creationId xmlns:a16="http://schemas.microsoft.com/office/drawing/2014/main" id="{AEECEDD1-BD59-C947-A8FE-E4AC3F9C8993}"/>
                </a:ext>
              </a:extLst>
            </p:cNvPr>
            <p:cNvGrpSpPr/>
            <p:nvPr/>
          </p:nvGrpSpPr>
          <p:grpSpPr>
            <a:xfrm rot="5400000">
              <a:off x="8894173" y="77219"/>
              <a:ext cx="3368159" cy="2654904"/>
              <a:chOff x="2533158" y="3103943"/>
              <a:chExt cx="3368159" cy="2654904"/>
            </a:xfrm>
          </p:grpSpPr>
          <p:sp>
            <p:nvSpPr>
              <p:cNvPr id="226" name="Richtungspfeil 71">
                <a:extLst>
                  <a:ext uri="{FF2B5EF4-FFF2-40B4-BE49-F238E27FC236}">
                    <a16:creationId xmlns:a16="http://schemas.microsoft.com/office/drawing/2014/main" id="{543D3488-73CD-754E-9004-9B901505D641}"/>
                  </a:ext>
                </a:extLst>
              </p:cNvPr>
              <p:cNvSpPr/>
              <p:nvPr/>
            </p:nvSpPr>
            <p:spPr bwMode="gray">
              <a:xfrm>
                <a:off x="2713177" y="3103943"/>
                <a:ext cx="3188140" cy="2654904"/>
              </a:xfrm>
              <a:prstGeom prst="homePlate">
                <a:avLst>
                  <a:gd name="adj" fmla="val 35994"/>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7" name="Richtungspfeil 72">
                <a:extLst>
                  <a:ext uri="{FF2B5EF4-FFF2-40B4-BE49-F238E27FC236}">
                    <a16:creationId xmlns:a16="http://schemas.microsoft.com/office/drawing/2014/main" id="{B019EBD0-570A-F743-A4A1-13FFF35C5BE4}"/>
                  </a:ext>
                </a:extLst>
              </p:cNvPr>
              <p:cNvSpPr/>
              <p:nvPr/>
            </p:nvSpPr>
            <p:spPr bwMode="gray">
              <a:xfrm>
                <a:off x="2533158" y="3103943"/>
                <a:ext cx="3276720" cy="2654904"/>
              </a:xfrm>
              <a:prstGeom prst="homePlate">
                <a:avLst>
                  <a:gd name="adj" fmla="val 28493"/>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23" name="Gruppieren 9371">
              <a:extLst>
                <a:ext uri="{FF2B5EF4-FFF2-40B4-BE49-F238E27FC236}">
                  <a16:creationId xmlns:a16="http://schemas.microsoft.com/office/drawing/2014/main" id="{D72CF63D-2A93-B74A-B8C3-225EDE486E95}"/>
                </a:ext>
              </a:extLst>
            </p:cNvPr>
            <p:cNvGrpSpPr/>
            <p:nvPr/>
          </p:nvGrpSpPr>
          <p:grpSpPr>
            <a:xfrm>
              <a:off x="9247633" y="-24384"/>
              <a:ext cx="2658075" cy="3029712"/>
              <a:chOff x="9247631" y="-24384"/>
              <a:chExt cx="2621281" cy="3029712"/>
            </a:xfrm>
          </p:grpSpPr>
          <p:sp>
            <p:nvSpPr>
              <p:cNvPr id="224" name="Freihandform 9370">
                <a:extLst>
                  <a:ext uri="{FF2B5EF4-FFF2-40B4-BE49-F238E27FC236}">
                    <a16:creationId xmlns:a16="http://schemas.microsoft.com/office/drawing/2014/main" id="{462C2A2A-BB24-BC46-AE1D-DF6BB11D657C}"/>
                  </a:ext>
                </a:extLst>
              </p:cNvPr>
              <p:cNvSpPr/>
              <p:nvPr/>
            </p:nvSpPr>
            <p:spPr bwMode="gray">
              <a:xfrm>
                <a:off x="9247631"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sp>
            <p:nvSpPr>
              <p:cNvPr id="225" name="Freihandform 382">
                <a:extLst>
                  <a:ext uri="{FF2B5EF4-FFF2-40B4-BE49-F238E27FC236}">
                    <a16:creationId xmlns:a16="http://schemas.microsoft.com/office/drawing/2014/main" id="{2D7096D0-628B-1841-BE49-5BB5A7BCDEFB}"/>
                  </a:ext>
                </a:extLst>
              </p:cNvPr>
              <p:cNvSpPr/>
              <p:nvPr/>
            </p:nvSpPr>
            <p:spPr bwMode="gray">
              <a:xfrm flipH="1">
                <a:off x="10558272"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grpSp>
      </p:grpSp>
      <p:grpSp>
        <p:nvGrpSpPr>
          <p:cNvPr id="228" name="Gruppieren 432">
            <a:extLst>
              <a:ext uri="{FF2B5EF4-FFF2-40B4-BE49-F238E27FC236}">
                <a16:creationId xmlns:a16="http://schemas.microsoft.com/office/drawing/2014/main" id="{704DCE1A-9213-C240-9120-D60BC1B534DE}"/>
              </a:ext>
            </a:extLst>
          </p:cNvPr>
          <p:cNvGrpSpPr/>
          <p:nvPr/>
        </p:nvGrpSpPr>
        <p:grpSpPr>
          <a:xfrm rot="2247573">
            <a:off x="1039059" y="2254294"/>
            <a:ext cx="913126" cy="1404247"/>
            <a:chOff x="10071101" y="1002888"/>
            <a:chExt cx="912811" cy="1403762"/>
          </a:xfrm>
        </p:grpSpPr>
        <p:sp>
          <p:nvSpPr>
            <p:cNvPr id="229" name="Freeform 181">
              <a:extLst>
                <a:ext uri="{FF2B5EF4-FFF2-40B4-BE49-F238E27FC236}">
                  <a16:creationId xmlns:a16="http://schemas.microsoft.com/office/drawing/2014/main" id="{ED5C3FDB-5EC5-744C-B56A-A76E45339E05}"/>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0" name="Gruppieren 377">
              <a:extLst>
                <a:ext uri="{FF2B5EF4-FFF2-40B4-BE49-F238E27FC236}">
                  <a16:creationId xmlns:a16="http://schemas.microsoft.com/office/drawing/2014/main" id="{CBDF82F5-ABF8-D240-9C42-AFF979875AEB}"/>
                </a:ext>
              </a:extLst>
            </p:cNvPr>
            <p:cNvGrpSpPr/>
            <p:nvPr/>
          </p:nvGrpSpPr>
          <p:grpSpPr>
            <a:xfrm>
              <a:off x="10399713" y="1939925"/>
              <a:ext cx="255587" cy="466725"/>
              <a:chOff x="10390188" y="1939925"/>
              <a:chExt cx="255587" cy="466725"/>
            </a:xfrm>
          </p:grpSpPr>
          <p:sp>
            <p:nvSpPr>
              <p:cNvPr id="253" name="Freeform 174">
                <a:extLst>
                  <a:ext uri="{FF2B5EF4-FFF2-40B4-BE49-F238E27FC236}">
                    <a16:creationId xmlns:a16="http://schemas.microsoft.com/office/drawing/2014/main" id="{4543FE1E-66A3-654A-A5B4-3E4C18108C9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4" name="Freeform 175">
                <a:extLst>
                  <a:ext uri="{FF2B5EF4-FFF2-40B4-BE49-F238E27FC236}">
                    <a16:creationId xmlns:a16="http://schemas.microsoft.com/office/drawing/2014/main" id="{9AFD60B3-9BCE-C449-A312-6670646446BC}"/>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5" name="Freeform 176">
                <a:extLst>
                  <a:ext uri="{FF2B5EF4-FFF2-40B4-BE49-F238E27FC236}">
                    <a16:creationId xmlns:a16="http://schemas.microsoft.com/office/drawing/2014/main" id="{0C347FC8-6FA3-F347-AAF3-A91FA5FCF691}"/>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6" name="Freeform 177">
                <a:extLst>
                  <a:ext uri="{FF2B5EF4-FFF2-40B4-BE49-F238E27FC236}">
                    <a16:creationId xmlns:a16="http://schemas.microsoft.com/office/drawing/2014/main" id="{870A2490-97BE-EA48-BB62-4025F258ECCB}"/>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sp>
          <p:nvSpPr>
            <p:cNvPr id="231" name="Freeform 178">
              <a:extLst>
                <a:ext uri="{FF2B5EF4-FFF2-40B4-BE49-F238E27FC236}">
                  <a16:creationId xmlns:a16="http://schemas.microsoft.com/office/drawing/2014/main" id="{6BAAA78E-D221-7041-A128-DEB28C60A24C}"/>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2" name="Freeform 179">
              <a:extLst>
                <a:ext uri="{FF2B5EF4-FFF2-40B4-BE49-F238E27FC236}">
                  <a16:creationId xmlns:a16="http://schemas.microsoft.com/office/drawing/2014/main" id="{0326DB9D-4D30-D14C-80C7-8DC648E4B907}"/>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3" name="Freeform 203">
              <a:extLst>
                <a:ext uri="{FF2B5EF4-FFF2-40B4-BE49-F238E27FC236}">
                  <a16:creationId xmlns:a16="http://schemas.microsoft.com/office/drawing/2014/main" id="{A703925D-E81C-CB46-AE21-265FA8A9F95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sz="2000"/>
            </a:p>
          </p:txBody>
        </p:sp>
        <p:sp>
          <p:nvSpPr>
            <p:cNvPr id="234" name="Oval 182">
              <a:extLst>
                <a:ext uri="{FF2B5EF4-FFF2-40B4-BE49-F238E27FC236}">
                  <a16:creationId xmlns:a16="http://schemas.microsoft.com/office/drawing/2014/main" id="{224764C7-3DF1-184F-A831-812CFD7993D0}"/>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5" name="Freeform 184">
              <a:extLst>
                <a:ext uri="{FF2B5EF4-FFF2-40B4-BE49-F238E27FC236}">
                  <a16:creationId xmlns:a16="http://schemas.microsoft.com/office/drawing/2014/main" id="{88A58FBD-AFF1-044B-ABBB-ED9582DAE0E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6" name="Freeform 185">
              <a:extLst>
                <a:ext uri="{FF2B5EF4-FFF2-40B4-BE49-F238E27FC236}">
                  <a16:creationId xmlns:a16="http://schemas.microsoft.com/office/drawing/2014/main" id="{11A25678-2FE0-C240-8D38-7385CB8E2130}"/>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7" name="Rectangle 186">
              <a:extLst>
                <a:ext uri="{FF2B5EF4-FFF2-40B4-BE49-F238E27FC236}">
                  <a16:creationId xmlns:a16="http://schemas.microsoft.com/office/drawing/2014/main" id="{1849A722-70EF-0241-8923-FD0B3FCB39A1}"/>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8" name="Rectangle 188">
              <a:extLst>
                <a:ext uri="{FF2B5EF4-FFF2-40B4-BE49-F238E27FC236}">
                  <a16:creationId xmlns:a16="http://schemas.microsoft.com/office/drawing/2014/main" id="{51571C90-C221-DA45-B821-6107EF5CC5C2}"/>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9" name="Gruppieren 418">
              <a:extLst>
                <a:ext uri="{FF2B5EF4-FFF2-40B4-BE49-F238E27FC236}">
                  <a16:creationId xmlns:a16="http://schemas.microsoft.com/office/drawing/2014/main" id="{61FD3E8F-45D6-AA49-BE45-DB90D98D162F}"/>
                </a:ext>
              </a:extLst>
            </p:cNvPr>
            <p:cNvGrpSpPr/>
            <p:nvPr/>
          </p:nvGrpSpPr>
          <p:grpSpPr>
            <a:xfrm>
              <a:off x="10356850" y="1568450"/>
              <a:ext cx="288697" cy="225426"/>
              <a:chOff x="10356850" y="1568450"/>
              <a:chExt cx="288697" cy="225426"/>
            </a:xfrm>
          </p:grpSpPr>
          <p:grpSp>
            <p:nvGrpSpPr>
              <p:cNvPr id="243" name="Gruppieren 419">
                <a:extLst>
                  <a:ext uri="{FF2B5EF4-FFF2-40B4-BE49-F238E27FC236}">
                    <a16:creationId xmlns:a16="http://schemas.microsoft.com/office/drawing/2014/main" id="{D65F2A3A-AD02-A54B-B983-4F02CE5F1530}"/>
                  </a:ext>
                </a:extLst>
              </p:cNvPr>
              <p:cNvGrpSpPr/>
              <p:nvPr/>
            </p:nvGrpSpPr>
            <p:grpSpPr>
              <a:xfrm>
                <a:off x="10532835" y="1568450"/>
                <a:ext cx="112712" cy="112713"/>
                <a:chOff x="10526713" y="1568450"/>
                <a:chExt cx="112712" cy="112713"/>
              </a:xfrm>
            </p:grpSpPr>
            <p:sp>
              <p:nvSpPr>
                <p:cNvPr id="249" name="Rectangle 189">
                  <a:extLst>
                    <a:ext uri="{FF2B5EF4-FFF2-40B4-BE49-F238E27FC236}">
                      <a16:creationId xmlns:a16="http://schemas.microsoft.com/office/drawing/2014/main" id="{C9705048-2F8F-9148-80AF-C3F55C924EEE}"/>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0" name="Rectangle 190">
                  <a:extLst>
                    <a:ext uri="{FF2B5EF4-FFF2-40B4-BE49-F238E27FC236}">
                      <a16:creationId xmlns:a16="http://schemas.microsoft.com/office/drawing/2014/main" id="{4FE72B05-8C9C-FA45-ACE4-3D71F2057CA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1" name="Rectangle 191">
                  <a:extLst>
                    <a:ext uri="{FF2B5EF4-FFF2-40B4-BE49-F238E27FC236}">
                      <a16:creationId xmlns:a16="http://schemas.microsoft.com/office/drawing/2014/main" id="{D6B0C721-BC91-BE4C-A8C5-F285BF53ACF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2" name="Rectangle 192">
                  <a:extLst>
                    <a:ext uri="{FF2B5EF4-FFF2-40B4-BE49-F238E27FC236}">
                      <a16:creationId xmlns:a16="http://schemas.microsoft.com/office/drawing/2014/main" id="{ED4C6090-9BD1-B144-84BC-3C4B18E808E8}"/>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nvGrpSpPr>
              <p:cNvPr id="244" name="Gruppieren 420">
                <a:extLst>
                  <a:ext uri="{FF2B5EF4-FFF2-40B4-BE49-F238E27FC236}">
                    <a16:creationId xmlns:a16="http://schemas.microsoft.com/office/drawing/2014/main" id="{EB0486AD-5C47-1E43-9CA4-9CEEBA122510}"/>
                  </a:ext>
                </a:extLst>
              </p:cNvPr>
              <p:cNvGrpSpPr/>
              <p:nvPr/>
            </p:nvGrpSpPr>
            <p:grpSpPr>
              <a:xfrm>
                <a:off x="10356850" y="1681163"/>
                <a:ext cx="112712" cy="112713"/>
                <a:chOff x="10356850" y="1681163"/>
                <a:chExt cx="112712" cy="112713"/>
              </a:xfrm>
            </p:grpSpPr>
            <p:sp>
              <p:nvSpPr>
                <p:cNvPr id="245" name="Rectangle 194">
                  <a:extLst>
                    <a:ext uri="{FF2B5EF4-FFF2-40B4-BE49-F238E27FC236}">
                      <a16:creationId xmlns:a16="http://schemas.microsoft.com/office/drawing/2014/main" id="{221E3843-B1E1-7840-B84D-BB5F13186E98}"/>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6" name="Rectangle 195">
                  <a:extLst>
                    <a:ext uri="{FF2B5EF4-FFF2-40B4-BE49-F238E27FC236}">
                      <a16:creationId xmlns:a16="http://schemas.microsoft.com/office/drawing/2014/main" id="{C589BF2B-B686-A04A-8A04-ACE8EFC6AA79}"/>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7" name="Rectangle 196">
                  <a:extLst>
                    <a:ext uri="{FF2B5EF4-FFF2-40B4-BE49-F238E27FC236}">
                      <a16:creationId xmlns:a16="http://schemas.microsoft.com/office/drawing/2014/main" id="{FE54F6C9-B8F7-E041-A5AE-BDB7EDFB2FA7}"/>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8" name="Rectangle 197">
                  <a:extLst>
                    <a:ext uri="{FF2B5EF4-FFF2-40B4-BE49-F238E27FC236}">
                      <a16:creationId xmlns:a16="http://schemas.microsoft.com/office/drawing/2014/main" id="{A3AF630A-B30B-F543-B586-E4829AD2A5EE}"/>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grpSp>
          <p:nvGrpSpPr>
            <p:cNvPr id="240" name="Gruppieren 417">
              <a:extLst>
                <a:ext uri="{FF2B5EF4-FFF2-40B4-BE49-F238E27FC236}">
                  <a16:creationId xmlns:a16="http://schemas.microsoft.com/office/drawing/2014/main" id="{B9C2C2FB-FAE2-A94B-B42F-2AF4D5E36A68}"/>
                </a:ext>
              </a:extLst>
            </p:cNvPr>
            <p:cNvGrpSpPr/>
            <p:nvPr/>
          </p:nvGrpSpPr>
          <p:grpSpPr>
            <a:xfrm>
              <a:off x="10356850" y="1568450"/>
              <a:ext cx="282575" cy="225426"/>
              <a:chOff x="10509250" y="1720850"/>
              <a:chExt cx="282575" cy="225426"/>
            </a:xfrm>
          </p:grpSpPr>
          <p:sp>
            <p:nvSpPr>
              <p:cNvPr id="241" name="Rectangle 193">
                <a:extLst>
                  <a:ext uri="{FF2B5EF4-FFF2-40B4-BE49-F238E27FC236}">
                    <a16:creationId xmlns:a16="http://schemas.microsoft.com/office/drawing/2014/main" id="{2B07930C-EF2E-DB4B-8F68-6DC17C375E1A}"/>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42" name="Rectangle 198">
                <a:extLst>
                  <a:ext uri="{FF2B5EF4-FFF2-40B4-BE49-F238E27FC236}">
                    <a16:creationId xmlns:a16="http://schemas.microsoft.com/office/drawing/2014/main" id="{0B43437E-246A-A44A-B81F-05378EF1409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grpSp>
      <p:sp>
        <p:nvSpPr>
          <p:cNvPr id="257" name="TextBox 256">
            <a:extLst>
              <a:ext uri="{FF2B5EF4-FFF2-40B4-BE49-F238E27FC236}">
                <a16:creationId xmlns:a16="http://schemas.microsoft.com/office/drawing/2014/main" id="{42540A0F-55F3-E64D-A651-03F908120C84}"/>
              </a:ext>
            </a:extLst>
          </p:cNvPr>
          <p:cNvSpPr txBox="1"/>
          <p:nvPr/>
        </p:nvSpPr>
        <p:spPr>
          <a:xfrm>
            <a:off x="2878632" y="2220752"/>
            <a:ext cx="6784330" cy="118494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Company name</a:t>
            </a:r>
            <a:r>
              <a:rPr lang="en-US" sz="1400" kern="0" dirty="0">
                <a:ea typeface="Arial Unicode MS" pitchFamily="34" charset="-128"/>
                <a:cs typeface="Arial Unicode MS" pitchFamily="34" charset="-128"/>
              </a:rPr>
              <a:t>: </a:t>
            </a:r>
            <a:br>
              <a:rPr lang="en-US" sz="1400" kern="0" dirty="0">
                <a:ea typeface="Arial Unicode MS" pitchFamily="34" charset="-128"/>
                <a:cs typeface="Arial Unicode MS" pitchFamily="34" charset="-128"/>
              </a:rPr>
            </a:br>
            <a:r>
              <a:rPr lang="en-US" sz="1400" b="1" kern="0" dirty="0">
                <a:ea typeface="Arial Unicode MS" pitchFamily="34" charset="-128"/>
                <a:cs typeface="Arial Unicode MS" pitchFamily="34" charset="-128"/>
              </a:rPr>
              <a:t>Rocket Chips Inc.</a:t>
            </a:r>
            <a:r>
              <a:rPr lang="en-US" sz="1400" kern="0" dirty="0">
                <a:ea typeface="Arial Unicode MS" pitchFamily="34" charset="-128"/>
                <a:cs typeface="Arial Unicode MS" pitchFamily="34" charset="-128"/>
              </a:rPr>
              <a:t>, a global semiconductor company founded in 2013, engaged in the design and fabrication of semiconductors that are specialized to run machine learning algorithms. </a:t>
            </a:r>
          </a:p>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Tagline</a:t>
            </a:r>
            <a:r>
              <a:rPr lang="en-US" sz="1400" kern="0" dirty="0">
                <a:ea typeface="Arial Unicode MS" pitchFamily="34" charset="-128"/>
                <a:cs typeface="Arial Unicode MS" pitchFamily="34" charset="-128"/>
              </a:rPr>
              <a:t>: </a:t>
            </a:r>
            <a:r>
              <a:rPr lang="en-US" sz="1400" i="1" kern="0" dirty="0">
                <a:ea typeface="Arial Unicode MS" pitchFamily="34" charset="-128"/>
                <a:cs typeface="Arial Unicode MS" pitchFamily="34" charset="-128"/>
              </a:rPr>
              <a:t>We bring you beyond!</a:t>
            </a:r>
          </a:p>
        </p:txBody>
      </p:sp>
      <p:sp>
        <p:nvSpPr>
          <p:cNvPr id="258" name="TextBox 257">
            <a:extLst>
              <a:ext uri="{FF2B5EF4-FFF2-40B4-BE49-F238E27FC236}">
                <a16:creationId xmlns:a16="http://schemas.microsoft.com/office/drawing/2014/main" id="{B9F3D76B-CFE4-6A4E-BCD5-AF19BA591C64}"/>
              </a:ext>
            </a:extLst>
          </p:cNvPr>
          <p:cNvSpPr txBox="1"/>
          <p:nvPr/>
        </p:nvSpPr>
        <p:spPr>
          <a:xfrm>
            <a:off x="412613" y="4939044"/>
            <a:ext cx="4022244" cy="126188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a:ea typeface="Arial Unicode MS" pitchFamily="34" charset="-128"/>
                <a:cs typeface="Arial Unicode MS" pitchFamily="34" charset="-128"/>
              </a:rPr>
              <a:t>Drivers</a:t>
            </a:r>
            <a:r>
              <a:rPr lang="en-US" sz="1600" kern="0" dirty="0">
                <a:ea typeface="Arial Unicode MS" pitchFamily="34" charset="-128"/>
                <a:cs typeface="Arial Unicode MS" pitchFamily="34" charset="-128"/>
              </a:rPr>
              <a:t>:</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Become global market leader in semiconductors </a:t>
            </a:r>
            <a:br>
              <a:rPr lang="en-US" sz="1400" kern="0" dirty="0">
                <a:ea typeface="Arial Unicode MS" pitchFamily="34" charset="-128"/>
                <a:cs typeface="Arial Unicode MS" pitchFamily="34" charset="-128"/>
              </a:rPr>
            </a:br>
            <a:r>
              <a:rPr lang="en-US" sz="1400" kern="0" dirty="0">
                <a:ea typeface="Arial Unicode MS" pitchFamily="34" charset="-128"/>
                <a:cs typeface="Arial Unicode MS" pitchFamily="34" charset="-128"/>
              </a:rPr>
              <a:t>optimized for machine learning algorithms</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Grow into new market segments by offering additional services</a:t>
            </a:r>
          </a:p>
        </p:txBody>
      </p:sp>
      <p:sp>
        <p:nvSpPr>
          <p:cNvPr id="259" name="TextBox 258">
            <a:extLst>
              <a:ext uri="{FF2B5EF4-FFF2-40B4-BE49-F238E27FC236}">
                <a16:creationId xmlns:a16="http://schemas.microsoft.com/office/drawing/2014/main" id="{D92BA7E7-D57E-9F4C-8EB2-892FE1D9F39A}"/>
              </a:ext>
            </a:extLst>
          </p:cNvPr>
          <p:cNvSpPr txBox="1"/>
          <p:nvPr/>
        </p:nvSpPr>
        <p:spPr>
          <a:xfrm>
            <a:off x="5055830" y="4939043"/>
            <a:ext cx="4643217" cy="1477328"/>
          </a:xfrm>
          <a:prstGeom prst="rect">
            <a:avLst/>
          </a:prstGeom>
          <a:noFill/>
        </p:spPr>
        <p:txBody>
          <a:bodyPr wrap="square" lIns="0" tIns="0" rIns="0" bIns="0" rtlCol="0">
            <a:spAutoFit/>
          </a:bodyPr>
          <a:lstStyle>
            <a:defPPr>
              <a:defRPr lang="de-DE"/>
            </a:defPPr>
            <a:lvl1pPr fontAlgn="base">
              <a:spcBef>
                <a:spcPts val="600"/>
              </a:spcBef>
              <a:spcAft>
                <a:spcPct val="0"/>
              </a:spcAft>
              <a:buClr>
                <a:srgbClr val="F0AB00"/>
              </a:buClr>
              <a:buSzPct val="80000"/>
              <a:defRPr sz="2000" b="1" kern="0">
                <a:ea typeface="Arial Unicode MS" pitchFamily="34" charset="-128"/>
                <a:cs typeface="Arial Unicode MS" pitchFamily="34" charset="-128"/>
              </a:defRPr>
            </a:lvl1pPr>
            <a:lvl2pPr marL="180975" lvl="1" indent="-180975" fontAlgn="base">
              <a:spcBef>
                <a:spcPts val="600"/>
              </a:spcBef>
              <a:spcAft>
                <a:spcPct val="0"/>
              </a:spcAft>
              <a:buClr>
                <a:schemeClr val="accent1"/>
              </a:buClr>
              <a:buFont typeface="Wingdings" panose="05000000000000000000" pitchFamily="2" charset="2"/>
              <a:buChar char="§"/>
              <a:defRPr sz="1800" kern="0">
                <a:ea typeface="Arial Unicode MS" pitchFamily="34" charset="-128"/>
                <a:cs typeface="Arial Unicode MS" pitchFamily="34" charset="-128"/>
              </a:defRPr>
            </a:lvl2pPr>
          </a:lstStyle>
          <a:p>
            <a:r>
              <a:rPr lang="en-US" sz="1600" dirty="0"/>
              <a:t>Goals:</a:t>
            </a:r>
          </a:p>
          <a:p>
            <a:pPr lvl="1"/>
            <a:r>
              <a:rPr lang="en-US" sz="1400" dirty="0"/>
              <a:t>Grow fast, grow globally</a:t>
            </a:r>
          </a:p>
          <a:p>
            <a:pPr lvl="1"/>
            <a:r>
              <a:rPr lang="en-US" sz="1400" dirty="0"/>
              <a:t>Fast and effective deployment of capital</a:t>
            </a:r>
            <a:br>
              <a:rPr lang="en-US" sz="1400" dirty="0"/>
            </a:br>
            <a:r>
              <a:rPr lang="en-US" sz="1400" dirty="0"/>
              <a:t>for business initiatives and research &amp; development projects to support massive growth as well as innovation and adaptability (sources of competitive advantage)</a:t>
            </a:r>
          </a:p>
        </p:txBody>
      </p:sp>
      <p:pic>
        <p:nvPicPr>
          <p:cNvPr id="260" name="Graphic 259">
            <a:extLst>
              <a:ext uri="{FF2B5EF4-FFF2-40B4-BE49-F238E27FC236}">
                <a16:creationId xmlns:a16="http://schemas.microsoft.com/office/drawing/2014/main" id="{BCA61310-7E1D-A549-A1E5-DAC0C6D3C8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711" y="4721887"/>
            <a:ext cx="9765545" cy="100806"/>
          </a:xfrm>
          <a:prstGeom prst="rect">
            <a:avLst/>
          </a:prstGeom>
        </p:spPr>
      </p:pic>
      <p:sp>
        <p:nvSpPr>
          <p:cNvPr id="261" name="Title 2">
            <a:extLst>
              <a:ext uri="{FF2B5EF4-FFF2-40B4-BE49-F238E27FC236}">
                <a16:creationId xmlns:a16="http://schemas.microsoft.com/office/drawing/2014/main" id="{A5A6E22D-0D57-B645-8160-ECCC4C17F946}"/>
              </a:ext>
            </a:extLst>
          </p:cNvPr>
          <p:cNvSpPr>
            <a:spLocks noGrp="1"/>
          </p:cNvSpPr>
          <p:nvPr>
            <p:ph type="title"/>
          </p:nvPr>
        </p:nvSpPr>
        <p:spPr>
          <a:xfrm>
            <a:off x="415693" y="571200"/>
            <a:ext cx="9226440" cy="304699"/>
          </a:xfrm>
        </p:spPr>
        <p:txBody>
          <a:bodyPr/>
          <a:lstStyle/>
          <a:p>
            <a:r>
              <a:rPr lang="en-US" dirty="0"/>
              <a:t>Scenario used for sample work products</a:t>
            </a:r>
            <a:endParaRPr lang="en-DE" dirty="0"/>
          </a:p>
        </p:txBody>
      </p:sp>
      <p:sp>
        <p:nvSpPr>
          <p:cNvPr id="2" name="Rectangle 1">
            <a:extLst>
              <a:ext uri="{FF2B5EF4-FFF2-40B4-BE49-F238E27FC236}">
                <a16:creationId xmlns:a16="http://schemas.microsoft.com/office/drawing/2014/main" id="{28CAAA79-7B78-5345-BED0-3C1DEAA5E98C}"/>
              </a:ext>
            </a:extLst>
          </p:cNvPr>
          <p:cNvSpPr/>
          <p:nvPr/>
        </p:nvSpPr>
        <p:spPr>
          <a:xfrm>
            <a:off x="284077" y="1016843"/>
            <a:ext cx="9637179" cy="646331"/>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The samples provided for the Lean EA toolkit work products are based on a fictitious company named Rocket Chips Inc. The sample work products introduced in the following chapters assume a request of architecture work to improve the budget review and approval process for new R&amp;D initiatives and business development projects at Rocket Chips.</a:t>
            </a:r>
            <a:endParaRPr lang="en-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2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Solution Context Diagram</a:t>
            </a:r>
            <a:br>
              <a:rPr lang="en-US" sz="3000" dirty="0"/>
            </a:br>
            <a:r>
              <a:rPr lang="en-US" sz="3000" dirty="0">
                <a:solidFill>
                  <a:schemeClr val="accent1"/>
                </a:solidFill>
              </a:rPr>
              <a:t>Template</a:t>
            </a:r>
          </a:p>
        </p:txBody>
      </p:sp>
      <p:pic>
        <p:nvPicPr>
          <p:cNvPr id="5" name="Bild 58">
            <a:extLst>
              <a:ext uri="{FF2B5EF4-FFF2-40B4-BE49-F238E27FC236}">
                <a16:creationId xmlns:a16="http://schemas.microsoft.com/office/drawing/2014/main" id="{7C847E1B-FB17-3E4A-8293-969524972A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5927" y="4286729"/>
            <a:ext cx="360000" cy="371734"/>
          </a:xfrm>
          <a:prstGeom prst="rect">
            <a:avLst/>
          </a:prstGeom>
        </p:spPr>
      </p:pic>
      <p:sp>
        <p:nvSpPr>
          <p:cNvPr id="7" name="Rechteck 40">
            <a:extLst>
              <a:ext uri="{FF2B5EF4-FFF2-40B4-BE49-F238E27FC236}">
                <a16:creationId xmlns:a16="http://schemas.microsoft.com/office/drawing/2014/main" id="{56E8AC42-8C22-C243-9733-C03670708EF3}"/>
              </a:ext>
            </a:extLst>
          </p:cNvPr>
          <p:cNvSpPr/>
          <p:nvPr/>
        </p:nvSpPr>
        <p:spPr>
          <a:xfrm>
            <a:off x="6412457" y="4688294"/>
            <a:ext cx="1598194" cy="169277"/>
          </a:xfrm>
          <a:prstGeom prst="rect">
            <a:avLst/>
          </a:prstGeom>
        </p:spPr>
        <p:txBody>
          <a:bodyPr wrap="none" lIns="0" tIns="0" rIns="0" bIns="0">
            <a:spAutoFit/>
          </a:bodyPr>
          <a:lstStyle/>
          <a:p>
            <a:pPr algn="ctr"/>
            <a:r>
              <a:rPr lang="en-US" sz="1100" b="1" dirty="0">
                <a:solidFill>
                  <a:schemeClr val="tx1">
                    <a:lumMod val="65000"/>
                    <a:lumOff val="35000"/>
                  </a:schemeClr>
                </a:solidFill>
                <a:latin typeface="Arial" charset="0"/>
                <a:ea typeface="Arial" charset="0"/>
                <a:cs typeface="Arial" charset="0"/>
              </a:rPr>
              <a:t>&lt;Business Application&gt;</a:t>
            </a:r>
          </a:p>
        </p:txBody>
      </p:sp>
      <p:sp>
        <p:nvSpPr>
          <p:cNvPr id="8" name="Rechteck 9">
            <a:extLst>
              <a:ext uri="{FF2B5EF4-FFF2-40B4-BE49-F238E27FC236}">
                <a16:creationId xmlns:a16="http://schemas.microsoft.com/office/drawing/2014/main" id="{DFFB34E7-6DFE-6844-BE2B-745240256060}"/>
              </a:ext>
            </a:extLst>
          </p:cNvPr>
          <p:cNvSpPr/>
          <p:nvPr/>
        </p:nvSpPr>
        <p:spPr>
          <a:xfrm>
            <a:off x="697622" y="3629601"/>
            <a:ext cx="4885662" cy="3147323"/>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400" b="1" dirty="0">
                <a:solidFill>
                  <a:schemeClr val="tx1">
                    <a:lumMod val="65000"/>
                    <a:lumOff val="35000"/>
                  </a:schemeClr>
                </a:solidFill>
              </a:rPr>
              <a:t>&lt;name of desired solution&gt;</a:t>
            </a:r>
            <a:endParaRPr lang="en-US" sz="1400" b="1" i="1" dirty="0">
              <a:solidFill>
                <a:srgbClr val="1A9898"/>
              </a:solidFill>
            </a:endParaRPr>
          </a:p>
        </p:txBody>
      </p:sp>
      <p:sp>
        <p:nvSpPr>
          <p:cNvPr id="10" name="Rechteck 9">
            <a:extLst>
              <a:ext uri="{FF2B5EF4-FFF2-40B4-BE49-F238E27FC236}">
                <a16:creationId xmlns:a16="http://schemas.microsoft.com/office/drawing/2014/main" id="{B7FC8312-2BA6-AD41-A36F-19CB547A0FFC}"/>
              </a:ext>
            </a:extLst>
          </p:cNvPr>
          <p:cNvSpPr/>
          <p:nvPr/>
        </p:nvSpPr>
        <p:spPr>
          <a:xfrm>
            <a:off x="6168834" y="3651952"/>
            <a:ext cx="2082984" cy="1374896"/>
          </a:xfrm>
          <a:prstGeom prst="rect">
            <a:avLst/>
          </a:prstGeom>
          <a:noFill/>
          <a:ln w="19050" cap="rnd">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400" b="1" dirty="0">
                <a:solidFill>
                  <a:schemeClr val="tx1">
                    <a:lumMod val="65000"/>
                    <a:lumOff val="35000"/>
                  </a:schemeClr>
                </a:solidFill>
              </a:rPr>
              <a:t>&lt;Existing business solution&gt;</a:t>
            </a:r>
            <a:endParaRPr lang="en-US" sz="1400" b="1" i="1" dirty="0">
              <a:solidFill>
                <a:srgbClr val="1A9898"/>
              </a:solidFill>
            </a:endParaRPr>
          </a:p>
        </p:txBody>
      </p:sp>
      <p:cxnSp>
        <p:nvCxnSpPr>
          <p:cNvPr id="12" name="Straight Arrow Connector 11">
            <a:extLst>
              <a:ext uri="{FF2B5EF4-FFF2-40B4-BE49-F238E27FC236}">
                <a16:creationId xmlns:a16="http://schemas.microsoft.com/office/drawing/2014/main" id="{1D21CB2B-8A92-704A-BF37-D100E083CAA1}"/>
              </a:ext>
            </a:extLst>
          </p:cNvPr>
          <p:cNvCxnSpPr>
            <a:cxnSpLocks/>
          </p:cNvCxnSpPr>
          <p:nvPr/>
        </p:nvCxnSpPr>
        <p:spPr>
          <a:xfrm>
            <a:off x="5631423" y="4506181"/>
            <a:ext cx="549075"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E167E29-613E-B54E-8DE3-37F4E6769CB5}"/>
              </a:ext>
            </a:extLst>
          </p:cNvPr>
          <p:cNvSpPr/>
          <p:nvPr/>
        </p:nvSpPr>
        <p:spPr>
          <a:xfrm>
            <a:off x="1184326" y="4339400"/>
            <a:ext cx="4226207" cy="2142441"/>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spcAft>
                <a:spcPts val="600"/>
              </a:spcAft>
            </a:pPr>
            <a:r>
              <a:rPr lang="en-US" sz="1400" b="1" dirty="0">
                <a:solidFill>
                  <a:schemeClr val="tx1">
                    <a:lumMod val="65000"/>
                    <a:lumOff val="35000"/>
                  </a:schemeClr>
                </a:solidFill>
                <a:latin typeface="Arial" charset="0"/>
                <a:ea typeface="Arial" charset="0"/>
                <a:cs typeface="Arial" charset="0"/>
              </a:rPr>
              <a:t>Solution for:</a:t>
            </a:r>
          </a:p>
          <a:p>
            <a:pPr marL="171450" indent="-171450">
              <a:spcAft>
                <a:spcPts val="600"/>
              </a:spcAft>
              <a:buFontTx/>
              <a:buChar char="-"/>
            </a:pPr>
            <a:r>
              <a:rPr lang="en-US" sz="1400" i="1" dirty="0">
                <a:solidFill>
                  <a:schemeClr val="tx1">
                    <a:lumMod val="65000"/>
                    <a:lumOff val="35000"/>
                  </a:schemeClr>
                </a:solidFill>
                <a:latin typeface="Arial" charset="0"/>
                <a:ea typeface="Arial" charset="0"/>
                <a:cs typeface="Arial" charset="0"/>
              </a:rPr>
              <a:t>&lt;bullet points describing the business capabilities of desired solutions&gt;</a:t>
            </a:r>
          </a:p>
          <a:p>
            <a:pPr marL="171450" indent="-171450">
              <a:spcAft>
                <a:spcPts val="600"/>
              </a:spcAft>
              <a:buFontTx/>
              <a:buChar char="-"/>
            </a:pPr>
            <a:r>
              <a:rPr lang="en-US" sz="1400" b="1" dirty="0">
                <a:solidFill>
                  <a:schemeClr val="tx1">
                    <a:lumMod val="65000"/>
                    <a:lumOff val="35000"/>
                  </a:schemeClr>
                </a:solidFill>
                <a:latin typeface="Arial" charset="0"/>
                <a:ea typeface="Arial" charset="0"/>
                <a:cs typeface="Arial" charset="0"/>
              </a:rPr>
              <a:t>…</a:t>
            </a:r>
          </a:p>
          <a:p>
            <a:pPr marL="171450" indent="-171450">
              <a:spcAft>
                <a:spcPts val="600"/>
              </a:spcAft>
              <a:buFontTx/>
              <a:buChar char="-"/>
            </a:pPr>
            <a:r>
              <a:rPr lang="en-US" sz="1400" b="1" dirty="0">
                <a:solidFill>
                  <a:schemeClr val="tx1">
                    <a:lumMod val="65000"/>
                    <a:lumOff val="35000"/>
                  </a:schemeClr>
                </a:solidFill>
                <a:latin typeface="Arial" charset="0"/>
                <a:ea typeface="Arial" charset="0"/>
                <a:cs typeface="Arial" charset="0"/>
              </a:rPr>
              <a:t>…</a:t>
            </a:r>
          </a:p>
        </p:txBody>
      </p:sp>
      <p:grpSp>
        <p:nvGrpSpPr>
          <p:cNvPr id="14" name="Group 13">
            <a:extLst>
              <a:ext uri="{FF2B5EF4-FFF2-40B4-BE49-F238E27FC236}">
                <a16:creationId xmlns:a16="http://schemas.microsoft.com/office/drawing/2014/main" id="{027A0C86-81C8-2F4B-B3F0-0D5DFE62DDB2}"/>
              </a:ext>
            </a:extLst>
          </p:cNvPr>
          <p:cNvGrpSpPr/>
          <p:nvPr/>
        </p:nvGrpSpPr>
        <p:grpSpPr>
          <a:xfrm>
            <a:off x="685095" y="2132273"/>
            <a:ext cx="1120598" cy="778552"/>
            <a:chOff x="8392370" y="4448737"/>
            <a:chExt cx="1120598" cy="778552"/>
          </a:xfrm>
        </p:grpSpPr>
        <p:sp>
          <p:nvSpPr>
            <p:cNvPr id="15" name="Abgerundetes Rechteck 30">
              <a:extLst>
                <a:ext uri="{FF2B5EF4-FFF2-40B4-BE49-F238E27FC236}">
                  <a16:creationId xmlns:a16="http://schemas.microsoft.com/office/drawing/2014/main" id="{24B78D68-E1BC-2149-AEB8-A138D1EC963F}"/>
                </a:ext>
              </a:extLst>
            </p:cNvPr>
            <p:cNvSpPr/>
            <p:nvPr/>
          </p:nvSpPr>
          <p:spPr>
            <a:xfrm>
              <a:off x="8392370" y="4867289"/>
              <a:ext cx="1120598" cy="360000"/>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a:r>
                <a:rPr lang="en-US" sz="1100" b="1" dirty="0">
                  <a:solidFill>
                    <a:schemeClr val="tx1">
                      <a:lumMod val="65000"/>
                      <a:lumOff val="35000"/>
                    </a:schemeClr>
                  </a:solidFill>
                  <a:latin typeface="Arial" charset="0"/>
                  <a:ea typeface="Arial" charset="0"/>
                  <a:cs typeface="Arial" charset="0"/>
                </a:rPr>
                <a:t>Role 1</a:t>
              </a:r>
            </a:p>
          </p:txBody>
        </p:sp>
        <p:pic>
          <p:nvPicPr>
            <p:cNvPr id="16" name="Bild 5">
              <a:extLst>
                <a:ext uri="{FF2B5EF4-FFF2-40B4-BE49-F238E27FC236}">
                  <a16:creationId xmlns:a16="http://schemas.microsoft.com/office/drawing/2014/main" id="{BF3036E3-64EF-F945-8661-FF9E5AE1CF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2669" y="4448737"/>
              <a:ext cx="360000" cy="360000"/>
            </a:xfrm>
            <a:prstGeom prst="rect">
              <a:avLst/>
            </a:prstGeom>
          </p:spPr>
        </p:pic>
      </p:grpSp>
      <p:grpSp>
        <p:nvGrpSpPr>
          <p:cNvPr id="17" name="Group 16">
            <a:extLst>
              <a:ext uri="{FF2B5EF4-FFF2-40B4-BE49-F238E27FC236}">
                <a16:creationId xmlns:a16="http://schemas.microsoft.com/office/drawing/2014/main" id="{3E3470BB-30C0-AA4B-AE1A-01FD07B346DB}"/>
              </a:ext>
            </a:extLst>
          </p:cNvPr>
          <p:cNvGrpSpPr/>
          <p:nvPr/>
        </p:nvGrpSpPr>
        <p:grpSpPr>
          <a:xfrm>
            <a:off x="1870836" y="2133034"/>
            <a:ext cx="876155" cy="777189"/>
            <a:chOff x="317665" y="4524934"/>
            <a:chExt cx="876155" cy="777189"/>
          </a:xfrm>
        </p:grpSpPr>
        <p:pic>
          <p:nvPicPr>
            <p:cNvPr id="18" name="Bild 5">
              <a:extLst>
                <a:ext uri="{FF2B5EF4-FFF2-40B4-BE49-F238E27FC236}">
                  <a16:creationId xmlns:a16="http://schemas.microsoft.com/office/drawing/2014/main" id="{91899308-337C-CE40-BE8B-A77D2D8ABA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108" y="4524934"/>
              <a:ext cx="360000" cy="360000"/>
            </a:xfrm>
            <a:prstGeom prst="rect">
              <a:avLst/>
            </a:prstGeom>
          </p:spPr>
        </p:pic>
        <p:sp>
          <p:nvSpPr>
            <p:cNvPr id="19" name="Abgerundetes Rechteck 30">
              <a:extLst>
                <a:ext uri="{FF2B5EF4-FFF2-40B4-BE49-F238E27FC236}">
                  <a16:creationId xmlns:a16="http://schemas.microsoft.com/office/drawing/2014/main" id="{8D9455A1-BF99-1341-B03F-E3813352CF7B}"/>
                </a:ext>
              </a:extLst>
            </p:cNvPr>
            <p:cNvSpPr/>
            <p:nvPr/>
          </p:nvSpPr>
          <p:spPr>
            <a:xfrm>
              <a:off x="317665" y="4942123"/>
              <a:ext cx="876155" cy="360000"/>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a:r>
                <a:rPr lang="en-US" sz="1100" b="1" dirty="0">
                  <a:solidFill>
                    <a:schemeClr val="tx1">
                      <a:lumMod val="65000"/>
                      <a:lumOff val="35000"/>
                    </a:schemeClr>
                  </a:solidFill>
                  <a:latin typeface="Arial" charset="0"/>
                  <a:ea typeface="Arial" charset="0"/>
                  <a:cs typeface="Arial" charset="0"/>
                </a:rPr>
                <a:t>Role 2</a:t>
              </a:r>
            </a:p>
          </p:txBody>
        </p:sp>
      </p:grpSp>
      <p:sp>
        <p:nvSpPr>
          <p:cNvPr id="20" name="Rechteck 9">
            <a:extLst>
              <a:ext uri="{FF2B5EF4-FFF2-40B4-BE49-F238E27FC236}">
                <a16:creationId xmlns:a16="http://schemas.microsoft.com/office/drawing/2014/main" id="{41059188-6977-4843-9348-2D1E5B4F511A}"/>
              </a:ext>
            </a:extLst>
          </p:cNvPr>
          <p:cNvSpPr/>
          <p:nvPr/>
        </p:nvSpPr>
        <p:spPr>
          <a:xfrm>
            <a:off x="721494" y="1768298"/>
            <a:ext cx="2122762" cy="1220538"/>
          </a:xfrm>
          <a:prstGeom prst="rect">
            <a:avLst/>
          </a:prstGeom>
          <a:noFill/>
          <a:ln w="19050" cap="rnd">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400" b="1" i="1" dirty="0">
                <a:solidFill>
                  <a:schemeClr val="tx1">
                    <a:lumMod val="65000"/>
                    <a:lumOff val="35000"/>
                  </a:schemeClr>
                </a:solidFill>
              </a:rPr>
              <a:t>&lt;User Group 1&gt;</a:t>
            </a:r>
            <a:endParaRPr lang="en-US" sz="1400" b="1" i="1" dirty="0">
              <a:solidFill>
                <a:srgbClr val="1A9898"/>
              </a:solidFill>
            </a:endParaRPr>
          </a:p>
        </p:txBody>
      </p:sp>
      <p:grpSp>
        <p:nvGrpSpPr>
          <p:cNvPr id="21" name="Group 20">
            <a:extLst>
              <a:ext uri="{FF2B5EF4-FFF2-40B4-BE49-F238E27FC236}">
                <a16:creationId xmlns:a16="http://schemas.microsoft.com/office/drawing/2014/main" id="{17466B12-8082-2049-98FC-BB811756A72F}"/>
              </a:ext>
            </a:extLst>
          </p:cNvPr>
          <p:cNvGrpSpPr/>
          <p:nvPr/>
        </p:nvGrpSpPr>
        <p:grpSpPr>
          <a:xfrm>
            <a:off x="3405515" y="2139615"/>
            <a:ext cx="1120598" cy="778552"/>
            <a:chOff x="8392370" y="4448737"/>
            <a:chExt cx="1120598" cy="778552"/>
          </a:xfrm>
        </p:grpSpPr>
        <p:sp>
          <p:nvSpPr>
            <p:cNvPr id="22" name="Abgerundetes Rechteck 30">
              <a:extLst>
                <a:ext uri="{FF2B5EF4-FFF2-40B4-BE49-F238E27FC236}">
                  <a16:creationId xmlns:a16="http://schemas.microsoft.com/office/drawing/2014/main" id="{81B8D8A0-2DFF-8546-8F5F-87C1BD2FEF22}"/>
                </a:ext>
              </a:extLst>
            </p:cNvPr>
            <p:cNvSpPr/>
            <p:nvPr/>
          </p:nvSpPr>
          <p:spPr>
            <a:xfrm>
              <a:off x="8392370" y="4867289"/>
              <a:ext cx="1120598" cy="360000"/>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a:r>
                <a:rPr lang="en-US" sz="1100" b="1" dirty="0">
                  <a:solidFill>
                    <a:schemeClr val="tx1">
                      <a:lumMod val="65000"/>
                      <a:lumOff val="35000"/>
                    </a:schemeClr>
                  </a:solidFill>
                  <a:latin typeface="Arial" charset="0"/>
                  <a:ea typeface="Arial" charset="0"/>
                  <a:cs typeface="Arial" charset="0"/>
                </a:rPr>
                <a:t>Role 3</a:t>
              </a:r>
            </a:p>
          </p:txBody>
        </p:sp>
        <p:pic>
          <p:nvPicPr>
            <p:cNvPr id="23" name="Bild 5">
              <a:extLst>
                <a:ext uri="{FF2B5EF4-FFF2-40B4-BE49-F238E27FC236}">
                  <a16:creationId xmlns:a16="http://schemas.microsoft.com/office/drawing/2014/main" id="{58684F39-660F-E747-A198-00B51D35B8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2669" y="4448737"/>
              <a:ext cx="360000" cy="360000"/>
            </a:xfrm>
            <a:prstGeom prst="rect">
              <a:avLst/>
            </a:prstGeom>
          </p:spPr>
        </p:pic>
      </p:grpSp>
      <p:grpSp>
        <p:nvGrpSpPr>
          <p:cNvPr id="24" name="Group 23">
            <a:extLst>
              <a:ext uri="{FF2B5EF4-FFF2-40B4-BE49-F238E27FC236}">
                <a16:creationId xmlns:a16="http://schemas.microsoft.com/office/drawing/2014/main" id="{CB958428-1E2F-3248-BAE1-C91DBF18CF78}"/>
              </a:ext>
            </a:extLst>
          </p:cNvPr>
          <p:cNvGrpSpPr/>
          <p:nvPr/>
        </p:nvGrpSpPr>
        <p:grpSpPr>
          <a:xfrm>
            <a:off x="4591256" y="2140376"/>
            <a:ext cx="876155" cy="777189"/>
            <a:chOff x="317665" y="4524934"/>
            <a:chExt cx="876155" cy="777189"/>
          </a:xfrm>
        </p:grpSpPr>
        <p:pic>
          <p:nvPicPr>
            <p:cNvPr id="25" name="Bild 5">
              <a:extLst>
                <a:ext uri="{FF2B5EF4-FFF2-40B4-BE49-F238E27FC236}">
                  <a16:creationId xmlns:a16="http://schemas.microsoft.com/office/drawing/2014/main" id="{C9F5C173-0DAF-CE45-A006-8E542A0091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108" y="4524934"/>
              <a:ext cx="360000" cy="360000"/>
            </a:xfrm>
            <a:prstGeom prst="rect">
              <a:avLst/>
            </a:prstGeom>
          </p:spPr>
        </p:pic>
        <p:sp>
          <p:nvSpPr>
            <p:cNvPr id="26" name="Abgerundetes Rechteck 30">
              <a:extLst>
                <a:ext uri="{FF2B5EF4-FFF2-40B4-BE49-F238E27FC236}">
                  <a16:creationId xmlns:a16="http://schemas.microsoft.com/office/drawing/2014/main" id="{01D9931C-8195-B347-830E-9101A43ABB8D}"/>
                </a:ext>
              </a:extLst>
            </p:cNvPr>
            <p:cNvSpPr/>
            <p:nvPr/>
          </p:nvSpPr>
          <p:spPr>
            <a:xfrm>
              <a:off x="317665" y="4942123"/>
              <a:ext cx="876155" cy="360000"/>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a:r>
                <a:rPr lang="en-US" sz="1100" b="1" dirty="0">
                  <a:solidFill>
                    <a:schemeClr val="tx1">
                      <a:lumMod val="65000"/>
                      <a:lumOff val="35000"/>
                    </a:schemeClr>
                  </a:solidFill>
                  <a:latin typeface="Arial" charset="0"/>
                  <a:ea typeface="Arial" charset="0"/>
                  <a:cs typeface="Arial" charset="0"/>
                </a:rPr>
                <a:t>Role 4</a:t>
              </a:r>
            </a:p>
          </p:txBody>
        </p:sp>
      </p:grpSp>
      <p:sp>
        <p:nvSpPr>
          <p:cNvPr id="27" name="Rechteck 9">
            <a:extLst>
              <a:ext uri="{FF2B5EF4-FFF2-40B4-BE49-F238E27FC236}">
                <a16:creationId xmlns:a16="http://schemas.microsoft.com/office/drawing/2014/main" id="{51BB4A09-BE3D-C843-A536-98FAB94D01E4}"/>
              </a:ext>
            </a:extLst>
          </p:cNvPr>
          <p:cNvSpPr/>
          <p:nvPr/>
        </p:nvSpPr>
        <p:spPr>
          <a:xfrm>
            <a:off x="3441914" y="1775640"/>
            <a:ext cx="2122762" cy="1220538"/>
          </a:xfrm>
          <a:prstGeom prst="rect">
            <a:avLst/>
          </a:prstGeom>
          <a:noFill/>
          <a:ln w="19050" cap="rnd">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400" b="1" i="1" dirty="0">
                <a:solidFill>
                  <a:schemeClr val="tx1">
                    <a:lumMod val="65000"/>
                    <a:lumOff val="35000"/>
                  </a:schemeClr>
                </a:solidFill>
              </a:rPr>
              <a:t>&lt;User Group 2&gt;</a:t>
            </a:r>
            <a:endParaRPr lang="en-US" sz="1400" b="1" i="1" dirty="0">
              <a:solidFill>
                <a:srgbClr val="1A9898"/>
              </a:solidFill>
            </a:endParaRPr>
          </a:p>
        </p:txBody>
      </p:sp>
      <p:cxnSp>
        <p:nvCxnSpPr>
          <p:cNvPr id="31" name="Straight Arrow Connector 30">
            <a:extLst>
              <a:ext uri="{FF2B5EF4-FFF2-40B4-BE49-F238E27FC236}">
                <a16:creationId xmlns:a16="http://schemas.microsoft.com/office/drawing/2014/main" id="{76916535-9CE4-2D46-A36D-C2CD0A526D32}"/>
              </a:ext>
            </a:extLst>
          </p:cNvPr>
          <p:cNvCxnSpPr>
            <a:cxnSpLocks/>
          </p:cNvCxnSpPr>
          <p:nvPr/>
        </p:nvCxnSpPr>
        <p:spPr>
          <a:xfrm>
            <a:off x="4383152" y="3123693"/>
            <a:ext cx="0" cy="440592"/>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356F241-DF76-BD4C-95B6-E129F3345170}"/>
              </a:ext>
            </a:extLst>
          </p:cNvPr>
          <p:cNvCxnSpPr>
            <a:cxnSpLocks/>
          </p:cNvCxnSpPr>
          <p:nvPr/>
        </p:nvCxnSpPr>
        <p:spPr>
          <a:xfrm>
            <a:off x="1805693" y="3123693"/>
            <a:ext cx="0" cy="440592"/>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Rechteck 36">
            <a:extLst>
              <a:ext uri="{FF2B5EF4-FFF2-40B4-BE49-F238E27FC236}">
                <a16:creationId xmlns:a16="http://schemas.microsoft.com/office/drawing/2014/main" id="{D991CCE0-CCF8-E642-B8E5-E33B4246DE06}"/>
              </a:ext>
            </a:extLst>
          </p:cNvPr>
          <p:cNvSpPr/>
          <p:nvPr/>
        </p:nvSpPr>
        <p:spPr bwMode="gray">
          <a:xfrm>
            <a:off x="5951787" y="5602444"/>
            <a:ext cx="3945209" cy="1682821"/>
          </a:xfrm>
          <a:prstGeom prst="rect">
            <a:avLst/>
          </a:prstGeom>
          <a:solidFill>
            <a:schemeClr val="bg1">
              <a:lumMod val="9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34" name="Rectangle 33">
            <a:extLst>
              <a:ext uri="{FF2B5EF4-FFF2-40B4-BE49-F238E27FC236}">
                <a16:creationId xmlns:a16="http://schemas.microsoft.com/office/drawing/2014/main" id="{84715981-A4F6-0F4F-ACD7-7C7A70B12C3C}"/>
              </a:ext>
            </a:extLst>
          </p:cNvPr>
          <p:cNvSpPr/>
          <p:nvPr/>
        </p:nvSpPr>
        <p:spPr>
          <a:xfrm>
            <a:off x="6064518" y="5643114"/>
            <a:ext cx="3840068" cy="1231106"/>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spAutoFit/>
          </a:bodyPr>
          <a:lstStyle/>
          <a:p>
            <a:pPr>
              <a:spcBef>
                <a:spcPts val="1200"/>
              </a:spcBef>
            </a:pPr>
            <a:r>
              <a:rPr lang="en-US" sz="1200" b="1" dirty="0">
                <a:solidFill>
                  <a:schemeClr val="accent2"/>
                </a:solidFill>
                <a:latin typeface="Arial" charset="0"/>
                <a:ea typeface="Arial" charset="0"/>
                <a:cs typeface="Arial" charset="0"/>
              </a:rPr>
              <a:t>Legend</a:t>
            </a:r>
            <a:r>
              <a:rPr lang="en-US" sz="1200" dirty="0">
                <a:solidFill>
                  <a:schemeClr val="accent2"/>
                </a:solidFill>
                <a:latin typeface="Arial" charset="0"/>
                <a:ea typeface="Arial" charset="0"/>
                <a:cs typeface="Arial" charset="0"/>
              </a:rPr>
              <a:t>:</a:t>
            </a:r>
          </a:p>
          <a:p>
            <a:pPr>
              <a:spcBef>
                <a:spcPts val="1200"/>
              </a:spcBef>
            </a:pPr>
            <a:r>
              <a:rPr lang="en-US" sz="1200" dirty="0">
                <a:solidFill>
                  <a:schemeClr val="accent2"/>
                </a:solidFill>
                <a:latin typeface="Arial" charset="0"/>
                <a:ea typeface="Arial" charset="0"/>
                <a:cs typeface="Arial" charset="0"/>
              </a:rPr>
              <a:t>Request-response from requestor to requested (</a:t>
            </a:r>
            <a:r>
              <a:rPr lang="en-US" sz="1200" b="1" dirty="0">
                <a:solidFill>
                  <a:schemeClr val="accent2"/>
                </a:solidFill>
                <a:latin typeface="Arial" charset="0"/>
                <a:ea typeface="Arial" charset="0"/>
                <a:cs typeface="Arial" charset="0"/>
              </a:rPr>
              <a:t>solid line</a:t>
            </a:r>
            <a:r>
              <a:rPr lang="en-US" sz="1200" dirty="0">
                <a:solidFill>
                  <a:schemeClr val="accent2"/>
                </a:solidFill>
                <a:latin typeface="Arial" charset="0"/>
                <a:ea typeface="Arial" charset="0"/>
                <a:cs typeface="Arial" charset="0"/>
              </a:rPr>
              <a:t>)</a:t>
            </a:r>
          </a:p>
          <a:p>
            <a:pPr>
              <a:spcBef>
                <a:spcPts val="1200"/>
              </a:spcBef>
            </a:pPr>
            <a:br>
              <a:rPr lang="en-US" sz="1200" dirty="0">
                <a:solidFill>
                  <a:schemeClr val="accent2"/>
                </a:solidFill>
                <a:latin typeface="Arial" charset="0"/>
                <a:ea typeface="Arial" charset="0"/>
                <a:cs typeface="Arial" charset="0"/>
              </a:rPr>
            </a:br>
            <a:r>
              <a:rPr lang="en-US" sz="1200" dirty="0">
                <a:solidFill>
                  <a:schemeClr val="accent2"/>
                </a:solidFill>
                <a:latin typeface="Arial" charset="0"/>
                <a:ea typeface="Arial" charset="0"/>
                <a:cs typeface="Arial" charset="0"/>
              </a:rPr>
              <a:t>Out of project scope, but required (</a:t>
            </a:r>
            <a:r>
              <a:rPr lang="en-US" sz="1200" b="1" dirty="0">
                <a:solidFill>
                  <a:schemeClr val="accent2"/>
                </a:solidFill>
                <a:latin typeface="Arial" charset="0"/>
                <a:ea typeface="Arial" charset="0"/>
                <a:cs typeface="Arial" charset="0"/>
              </a:rPr>
              <a:t>dashed box</a:t>
            </a:r>
            <a:r>
              <a:rPr lang="en-US" sz="1200" dirty="0">
                <a:solidFill>
                  <a:schemeClr val="accent2"/>
                </a:solidFill>
                <a:latin typeface="Arial" charset="0"/>
                <a:ea typeface="Arial" charset="0"/>
                <a:cs typeface="Arial" charset="0"/>
              </a:rPr>
              <a:t>)</a:t>
            </a:r>
          </a:p>
        </p:txBody>
      </p:sp>
      <p:cxnSp>
        <p:nvCxnSpPr>
          <p:cNvPr id="35" name="Straight Arrow Connector 34">
            <a:extLst>
              <a:ext uri="{FF2B5EF4-FFF2-40B4-BE49-F238E27FC236}">
                <a16:creationId xmlns:a16="http://schemas.microsoft.com/office/drawing/2014/main" id="{95A77F2B-A6EA-1540-A2A8-C3685146B254}"/>
              </a:ext>
            </a:extLst>
          </p:cNvPr>
          <p:cNvCxnSpPr/>
          <p:nvPr/>
        </p:nvCxnSpPr>
        <p:spPr>
          <a:xfrm>
            <a:off x="6106190" y="6451628"/>
            <a:ext cx="1440160"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F451A1AF-4BA9-5D42-BF9D-8DFCD09B95D3}"/>
              </a:ext>
            </a:extLst>
          </p:cNvPr>
          <p:cNvCxnSpPr/>
          <p:nvPr/>
        </p:nvCxnSpPr>
        <p:spPr>
          <a:xfrm>
            <a:off x="6106190" y="7104963"/>
            <a:ext cx="1440160" cy="0"/>
          </a:xfrm>
          <a:prstGeom prst="straightConnector1">
            <a:avLst/>
          </a:prstGeom>
          <a:ln w="19050" cap="rnd" cmpd="sng">
            <a:solidFill>
              <a:schemeClr val="tx1">
                <a:lumMod val="65000"/>
                <a:lumOff val="35000"/>
              </a:schemeClr>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470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6ECD10-4B3D-FA43-860F-46A776E97ECC}"/>
              </a:ext>
            </a:extLst>
          </p:cNvPr>
          <p:cNvPicPr>
            <a:picLocks noChangeAspect="1"/>
          </p:cNvPicPr>
          <p:nvPr/>
        </p:nvPicPr>
        <p:blipFill>
          <a:blip r:embed="rId2"/>
          <a:stretch>
            <a:fillRect/>
          </a:stretch>
        </p:blipFill>
        <p:spPr>
          <a:xfrm>
            <a:off x="638587" y="1264207"/>
            <a:ext cx="8781225" cy="6145660"/>
          </a:xfrm>
          <a:prstGeom prst="rect">
            <a:avLst/>
          </a:prstGeom>
        </p:spPr>
      </p:pic>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Solution Context Diagram</a:t>
            </a:r>
            <a:br>
              <a:rPr lang="en-US" sz="3000" dirty="0"/>
            </a:br>
            <a:r>
              <a:rPr lang="en-US" sz="3000" dirty="0">
                <a:solidFill>
                  <a:schemeClr val="accent1"/>
                </a:solidFill>
              </a:rPr>
              <a:t>Example</a:t>
            </a:r>
          </a:p>
        </p:txBody>
      </p:sp>
    </p:spTree>
    <p:extLst>
      <p:ext uri="{BB962C8B-B14F-4D97-AF65-F5344CB8AC3E}">
        <p14:creationId xmlns:p14="http://schemas.microsoft.com/office/powerpoint/2010/main" val="2368685770"/>
      </p:ext>
    </p:extLst>
  </p:cSld>
  <p:clrMapOvr>
    <a:masterClrMapping/>
  </p:clrMapOvr>
</p:sld>
</file>

<file path=ppt/theme/theme1.xml><?xml version="1.0" encoding="utf-8"?>
<a:theme xmlns:a="http://schemas.openxmlformats.org/drawingml/2006/main" name="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3A66DFC0FA59C4CB24D5FE7E540AA17" ma:contentTypeVersion="12" ma:contentTypeDescription="Create a new document." ma:contentTypeScope="" ma:versionID="abba1023cf49b842e5e6f6ec598f39c1">
  <xsd:schema xmlns:xsd="http://www.w3.org/2001/XMLSchema" xmlns:xs="http://www.w3.org/2001/XMLSchema" xmlns:p="http://schemas.microsoft.com/office/2006/metadata/properties" xmlns:ns2="a4db2a34-0736-46a6-8e57-adada2c67914" xmlns:ns3="4ef8eab0-a2b2-4607-a539-27545da673d0" targetNamespace="http://schemas.microsoft.com/office/2006/metadata/properties" ma:root="true" ma:fieldsID="50f5f548e436931be6d536ddc2d7dcff" ns2:_="" ns3:_="">
    <xsd:import namespace="a4db2a34-0736-46a6-8e57-adada2c67914"/>
    <xsd:import namespace="4ef8eab0-a2b2-4607-a539-27545da673d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b2a34-0736-46a6-8e57-adada2c679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f8eab0-a2b2-4607-a539-27545da673d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E2090D-A5A3-428A-881D-863891D35550}">
  <ds:schemaRefs>
    <ds:schemaRef ds:uri="http://schemas.openxmlformats.org/package/2006/metadata/core-properties"/>
    <ds:schemaRef ds:uri="http://schemas.microsoft.com/office/2006/documentManagement/types"/>
    <ds:schemaRef ds:uri="http://www.w3.org/XML/1998/namespace"/>
    <ds:schemaRef ds:uri="http://schemas.microsoft.com/office/2006/metadata/properties"/>
    <ds:schemaRef ds:uri="http://purl.org/dc/terms/"/>
    <ds:schemaRef ds:uri="4ef8eab0-a2b2-4607-a539-27545da673d0"/>
    <ds:schemaRef ds:uri="http://purl.org/dc/elements/1.1/"/>
    <ds:schemaRef ds:uri="http://schemas.microsoft.com/office/infopath/2007/PartnerControls"/>
    <ds:schemaRef ds:uri="a4db2a34-0736-46a6-8e57-adada2c67914"/>
    <ds:schemaRef ds:uri="http://purl.org/dc/dcmitype/"/>
  </ds:schemaRefs>
</ds:datastoreItem>
</file>

<file path=customXml/itemProps2.xml><?xml version="1.0" encoding="utf-8"?>
<ds:datastoreItem xmlns:ds="http://schemas.openxmlformats.org/officeDocument/2006/customXml" ds:itemID="{7CBFEEFD-8532-41AB-909E-94005721B539}">
  <ds:schemaRefs>
    <ds:schemaRef ds:uri="4ef8eab0-a2b2-4607-a539-27545da673d0"/>
    <ds:schemaRef ds:uri="a4db2a34-0736-46a6-8e57-adada2c679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88F2C47-ACBC-4451-9190-D505484537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SAP_2017_16x9_black</Template>
  <TotalTime>10007</TotalTime>
  <Words>247</Words>
  <Application>Microsoft Macintosh PowerPoint</Application>
  <PresentationFormat>Custom</PresentationFormat>
  <Paragraphs>28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Symbol</vt:lpstr>
      <vt:lpstr>wingdings</vt:lpstr>
      <vt:lpstr>wingdings</vt:lpstr>
      <vt:lpstr>SAP_2017_16x9_black</vt:lpstr>
      <vt:lpstr>Scenario used for sample work products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2017/16:9/black</cp:keywords>
  <cp:lastModifiedBy>Ozenc, Kursat</cp:lastModifiedBy>
  <cp:revision>203</cp:revision>
  <cp:lastPrinted>2021-02-11T17:13:44Z</cp:lastPrinted>
  <dcterms:created xsi:type="dcterms:W3CDTF">2017-06-28T14:20:32Z</dcterms:created>
  <dcterms:modified xsi:type="dcterms:W3CDTF">2021-06-22T17:08:01Z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0x01010003A66DFC0FA59C4CB24D5FE7E540AA17</vt:lpwstr>
  </property>
</Properties>
</file>