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266" r:id="rId6"/>
    <p:sldId id="259"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7FA8EC-07A9-5E46-B886-AB97D31F89F8}" v="2" dt="2021-06-22T17:02:24.311"/>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zenc, Kursat" userId="5de2a9ce-e2f2-4997-be71-c99a8e9a175c" providerId="ADAL" clId="{8A7FA8EC-07A9-5E46-B886-AB97D31F89F8}"/>
    <pc:docChg chg="addSld delSld modSld sldOrd">
      <pc:chgData name="Ozenc, Kursat" userId="5de2a9ce-e2f2-4997-be71-c99a8e9a175c" providerId="ADAL" clId="{8A7FA8EC-07A9-5E46-B886-AB97D31F89F8}" dt="2021-06-22T17:02:35.634" v="2" actId="2696"/>
      <pc:docMkLst>
        <pc:docMk/>
      </pc:docMkLst>
      <pc:sldChg chg="add">
        <pc:chgData name="Ozenc, Kursat" userId="5de2a9ce-e2f2-4997-be71-c99a8e9a175c" providerId="ADAL" clId="{8A7FA8EC-07A9-5E46-B886-AB97D31F89F8}" dt="2021-06-22T17:02:24.293" v="0"/>
        <pc:sldMkLst>
          <pc:docMk/>
          <pc:sldMk cId="2363758208" sldId="259"/>
        </pc:sldMkLst>
      </pc:sldChg>
      <pc:sldChg chg="add ord">
        <pc:chgData name="Ozenc, Kursat" userId="5de2a9ce-e2f2-4997-be71-c99a8e9a175c" providerId="ADAL" clId="{8A7FA8EC-07A9-5E46-B886-AB97D31F89F8}" dt="2021-06-22T17:02:27.374" v="1" actId="20578"/>
        <pc:sldMkLst>
          <pc:docMk/>
          <pc:sldMk cId="631752695" sldId="266"/>
        </pc:sldMkLst>
      </pc:sldChg>
      <pc:sldChg chg="del">
        <pc:chgData name="Ozenc, Kursat" userId="5de2a9ce-e2f2-4997-be71-c99a8e9a175c" providerId="ADAL" clId="{8A7FA8EC-07A9-5E46-B886-AB97D31F89F8}" dt="2021-06-22T17:02:35.634" v="2" actId="2696"/>
        <pc:sldMkLst>
          <pc:docMk/>
          <pc:sldMk cId="3737462928" sldId="9102"/>
        </pc:sldMkLst>
      </pc:sldChg>
      <pc:sldChg chg="del">
        <pc:chgData name="Ozenc, Kursat" userId="5de2a9ce-e2f2-4997-be71-c99a8e9a175c" providerId="ADAL" clId="{8A7FA8EC-07A9-5E46-B886-AB97D31F89F8}" dt="2021-06-22T17:02:35.634" v="2" actId="2696"/>
        <pc:sldMkLst>
          <pc:docMk/>
          <pc:sldMk cId="3365533371" sldId="910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grpSp>
        <p:nvGrpSpPr>
          <p:cNvPr id="9" name="Secondary Motion Band"/>
          <p:cNvGrpSpPr/>
          <p:nvPr userDrawn="1"/>
        </p:nvGrpSpPr>
        <p:grpSpPr>
          <a:xfrm>
            <a:off x="8810460" y="0"/>
            <a:ext cx="1247940" cy="285534"/>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7">
            <a:extLst>
              <a:ext uri="{FF2B5EF4-FFF2-40B4-BE49-F238E27FC236}">
                <a16:creationId xmlns:a16="http://schemas.microsoft.com/office/drawing/2014/main" id="{C6FEB4C5-151F-A24C-96A1-02BDE1FCC2F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Statement of Architecture Work </a:t>
            </a:r>
            <a:r>
              <a:rPr lang="en-US" sz="3000" dirty="0">
                <a:solidFill>
                  <a:schemeClr val="accent1"/>
                </a:solidFill>
              </a:rPr>
              <a:t>Example</a:t>
            </a:r>
          </a:p>
        </p:txBody>
      </p:sp>
      <p:graphicFrame>
        <p:nvGraphicFramePr>
          <p:cNvPr id="23" name="Table 7">
            <a:extLst>
              <a:ext uri="{FF2B5EF4-FFF2-40B4-BE49-F238E27FC236}">
                <a16:creationId xmlns:a16="http://schemas.microsoft.com/office/drawing/2014/main" id="{3865B07B-2F0A-CF48-9003-9310B2A95220}"/>
              </a:ext>
            </a:extLst>
          </p:cNvPr>
          <p:cNvGraphicFramePr>
            <a:graphicFrameLocks noGrp="1"/>
          </p:cNvGraphicFramePr>
          <p:nvPr/>
        </p:nvGraphicFramePr>
        <p:xfrm>
          <a:off x="452013" y="1487382"/>
          <a:ext cx="9226377" cy="5794987"/>
        </p:xfrm>
        <a:graphic>
          <a:graphicData uri="http://schemas.openxmlformats.org/drawingml/2006/table">
            <a:tbl>
              <a:tblPr firstRow="1" bandRow="1">
                <a:tableStyleId>{0E3FDE45-AF77-4B5C-9715-49D594BDF05E}</a:tableStyleId>
              </a:tblPr>
              <a:tblGrid>
                <a:gridCol w="2656920">
                  <a:extLst>
                    <a:ext uri="{9D8B030D-6E8A-4147-A177-3AD203B41FA5}">
                      <a16:colId xmlns:a16="http://schemas.microsoft.com/office/drawing/2014/main" val="2583806360"/>
                    </a:ext>
                  </a:extLst>
                </a:gridCol>
                <a:gridCol w="6569457">
                  <a:extLst>
                    <a:ext uri="{9D8B030D-6E8A-4147-A177-3AD203B41FA5}">
                      <a16:colId xmlns:a16="http://schemas.microsoft.com/office/drawing/2014/main" val="1424454868"/>
                    </a:ext>
                  </a:extLst>
                </a:gridCol>
              </a:tblGrid>
              <a:tr h="357423">
                <a:tc>
                  <a:txBody>
                    <a:bodyPr/>
                    <a:lstStyle/>
                    <a:p>
                      <a:r>
                        <a:rPr lang="en-US" sz="1400" b="1" noProof="0" dirty="0"/>
                        <a:t>1. Title</a:t>
                      </a:r>
                    </a:p>
                  </a:txBody>
                  <a:tcPr/>
                </a:tc>
                <a:tc>
                  <a:txBody>
                    <a:bodyPr/>
                    <a:lstStyle/>
                    <a:p>
                      <a:r>
                        <a:rPr lang="en-US" sz="1400" b="0" noProof="0" dirty="0"/>
                        <a:t>Budget Request &amp; Approval Solution</a:t>
                      </a:r>
                    </a:p>
                  </a:txBody>
                  <a:tcPr/>
                </a:tc>
                <a:extLst>
                  <a:ext uri="{0D108BD9-81ED-4DB2-BD59-A6C34878D82A}">
                    <a16:rowId xmlns:a16="http://schemas.microsoft.com/office/drawing/2014/main" val="2135146472"/>
                  </a:ext>
                </a:extLst>
              </a:tr>
              <a:tr h="607621">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1" noProof="0" dirty="0"/>
                        <a:t>2. Architecture project request and background</a:t>
                      </a:r>
                    </a:p>
                  </a:txBody>
                  <a:tcPr/>
                </a:tc>
                <a:tc>
                  <a:txBody>
                    <a:bodyPr/>
                    <a:lstStyle/>
                    <a:p>
                      <a:r>
                        <a:rPr lang="en-US" sz="1400" b="0" noProof="0" dirty="0"/>
                        <a:t>To support the Global Growth Initiative 2025, design, develop, and operate a solution to support the financing of more than 2000 employees working on business dev. and R&amp;D projects worldwide.</a:t>
                      </a:r>
                    </a:p>
                  </a:txBody>
                  <a:tcPr/>
                </a:tc>
                <a:extLst>
                  <a:ext uri="{0D108BD9-81ED-4DB2-BD59-A6C34878D82A}">
                    <a16:rowId xmlns:a16="http://schemas.microsoft.com/office/drawing/2014/main" val="4136783593"/>
                  </a:ext>
                </a:extLst>
              </a:tr>
              <a:tr h="357423">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1" noProof="0" dirty="0"/>
                        <a:t>3. Architecture project description and scope</a:t>
                      </a:r>
                    </a:p>
                  </a:txBody>
                  <a:tcPr/>
                </a:tc>
                <a:tc>
                  <a:txBody>
                    <a:bodyPr/>
                    <a:lstStyle/>
                    <a:p>
                      <a:r>
                        <a:rPr lang="en-US" sz="1400" b="0" noProof="0" dirty="0"/>
                        <a:t>Plan for the development of a finance request &amp; approval workflow </a:t>
                      </a:r>
                      <a:r>
                        <a:rPr lang="en-US" sz="1400" b="0" noProof="0" dirty="0" err="1"/>
                        <a:t>aplication</a:t>
                      </a:r>
                      <a:r>
                        <a:rPr lang="en-US" sz="1400" b="0" noProof="0" dirty="0"/>
                        <a:t> integrating with the existing finance system.</a:t>
                      </a:r>
                    </a:p>
                  </a:txBody>
                  <a:tcPr/>
                </a:tc>
                <a:extLst>
                  <a:ext uri="{0D108BD9-81ED-4DB2-BD59-A6C34878D82A}">
                    <a16:rowId xmlns:a16="http://schemas.microsoft.com/office/drawing/2014/main" val="2630680926"/>
                  </a:ext>
                </a:extLst>
              </a:tr>
              <a:tr h="1139884">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1" noProof="0" dirty="0"/>
                        <a:t>4. Overview of architecture vision</a:t>
                      </a:r>
                      <a:br>
                        <a:rPr lang="en-US" sz="1400" b="1" noProof="0" dirty="0"/>
                      </a:br>
                      <a:r>
                        <a:rPr lang="en-US" sz="1400" b="1" noProof="0" dirty="0"/>
                        <a:t>(high-level-architecture)</a:t>
                      </a:r>
                    </a:p>
                  </a:txBody>
                  <a:tcPr/>
                </a:tc>
                <a:tc>
                  <a:txBody>
                    <a:bodyPr/>
                    <a:lstStyle/>
                    <a:p>
                      <a:endParaRPr lang="en-US" sz="1200" b="0" noProof="0"/>
                    </a:p>
                  </a:txBody>
                  <a:tcPr/>
                </a:tc>
                <a:extLst>
                  <a:ext uri="{0D108BD9-81ED-4DB2-BD59-A6C34878D82A}">
                    <a16:rowId xmlns:a16="http://schemas.microsoft.com/office/drawing/2014/main" val="1367301696"/>
                  </a:ext>
                </a:extLst>
              </a:tr>
              <a:tr h="1649429">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1" noProof="0" dirty="0"/>
                        <a:t>5. Roles, responsibilities, and work products</a:t>
                      </a:r>
                    </a:p>
                  </a:txBody>
                  <a:tcPr/>
                </a:tc>
                <a:tc>
                  <a:txBody>
                    <a:bodyPr/>
                    <a:lstStyle/>
                    <a:p>
                      <a:pPr marL="171450" indent="-171450">
                        <a:buClr>
                          <a:schemeClr val="accent1"/>
                        </a:buClr>
                        <a:buFont typeface="Wingdings" panose="05000000000000000000" pitchFamily="2" charset="2"/>
                        <a:buChar char="§"/>
                      </a:pPr>
                      <a:r>
                        <a:rPr lang="en-US" sz="1400" b="1" noProof="0" dirty="0"/>
                        <a:t>Business Architecture</a:t>
                      </a:r>
                      <a:r>
                        <a:rPr lang="en-US" sz="1400" b="0" noProof="0" dirty="0"/>
                        <a:t>: </a:t>
                      </a:r>
                      <a:r>
                        <a:rPr lang="en-US" sz="1400" b="0" u="none" noProof="0" dirty="0"/>
                        <a:t>Director Business Development </a:t>
                      </a:r>
                      <a:r>
                        <a:rPr lang="en-US" sz="1400" b="0" noProof="0" dirty="0"/>
                        <a:t>(Rocket Chips), Financial Analyst (Rocket Chips), Lead Architect (you)</a:t>
                      </a:r>
                    </a:p>
                    <a:p>
                      <a:pPr marL="171450" indent="-171450">
                        <a:buClr>
                          <a:schemeClr val="accent1"/>
                        </a:buClr>
                        <a:buFont typeface="Wingdings" panose="05000000000000000000" pitchFamily="2" charset="2"/>
                        <a:buChar char="§"/>
                      </a:pPr>
                      <a:r>
                        <a:rPr lang="en-US" sz="1400" b="1" noProof="0" dirty="0"/>
                        <a:t>Technical Architecture</a:t>
                      </a:r>
                      <a:r>
                        <a:rPr lang="en-US" sz="1400" b="0" noProof="0" dirty="0"/>
                        <a:t>: </a:t>
                      </a:r>
                      <a:r>
                        <a:rPr lang="en-US" sz="1400" b="0" u="none" noProof="0" dirty="0"/>
                        <a:t>Lead Architect </a:t>
                      </a:r>
                      <a:r>
                        <a:rPr lang="en-US" sz="1400" b="0" noProof="0" dirty="0"/>
                        <a:t>(you), Technical Architect (Vendor), Lead Developer (Rocket Chips), Head of IT (Rocket Chips)</a:t>
                      </a:r>
                      <a:br>
                        <a:rPr lang="en-US" sz="1400" b="0" noProof="0" dirty="0"/>
                      </a:br>
                      <a:endParaRPr lang="en-US" sz="1400" b="0" noProof="0" dirty="0"/>
                    </a:p>
                    <a:p>
                      <a:pPr marL="171450" indent="-171450">
                        <a:buClr>
                          <a:schemeClr val="accent1"/>
                        </a:buClr>
                        <a:buFont typeface="Wingdings" panose="05000000000000000000" pitchFamily="2" charset="2"/>
                        <a:buChar char="§"/>
                      </a:pPr>
                      <a:r>
                        <a:rPr lang="en-US" sz="1400" b="1" noProof="0" dirty="0"/>
                        <a:t>Work products</a:t>
                      </a:r>
                      <a:r>
                        <a:rPr lang="en-US" sz="1400" b="0" noProof="0" dirty="0"/>
                        <a:t>: All artifacts from Lean EA toolkit without Architecture Principles, Risk Analysis and Use-Case Blueprint Diagram. Delivery format and content via PowerPoint and Word.</a:t>
                      </a:r>
                    </a:p>
                  </a:txBody>
                  <a:tcPr/>
                </a:tc>
                <a:extLst>
                  <a:ext uri="{0D108BD9-81ED-4DB2-BD59-A6C34878D82A}">
                    <a16:rowId xmlns:a16="http://schemas.microsoft.com/office/drawing/2014/main" val="4086755899"/>
                  </a:ext>
                </a:extLst>
              </a:tr>
              <a:tr h="357423">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1" noProof="0" dirty="0"/>
                        <a:t>6. Acceptance criteria and procedures</a:t>
                      </a:r>
                    </a:p>
                  </a:txBody>
                  <a:tcPr/>
                </a:tc>
                <a:tc>
                  <a:txBody>
                    <a:bodyPr/>
                    <a:lstStyle/>
                    <a:p>
                      <a:pPr marL="171450" marR="0" lvl="0" indent="-171450" algn="l" defTabSz="1088558"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US" sz="1400" b="0" noProof="0" dirty="0"/>
                        <a:t>Approval for business architecture: Director Business Dev. (Rocket Chips), CFO (Rocket Chips)</a:t>
                      </a:r>
                    </a:p>
                    <a:p>
                      <a:pPr marL="171450" marR="0" lvl="0" indent="-171450" algn="l" defTabSz="1088558"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US" sz="1400" b="0" noProof="0" dirty="0"/>
                        <a:t>Approval for technical architecture: Head of IT (Rocket Chips)</a:t>
                      </a:r>
                    </a:p>
                  </a:txBody>
                  <a:tcPr/>
                </a:tc>
                <a:extLst>
                  <a:ext uri="{0D108BD9-81ED-4DB2-BD59-A6C34878D82A}">
                    <a16:rowId xmlns:a16="http://schemas.microsoft.com/office/drawing/2014/main" val="3721240935"/>
                  </a:ext>
                </a:extLst>
              </a:tr>
              <a:tr h="370077">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1" noProof="0" dirty="0"/>
                        <a:t>7. Architecture project plan &amp; schedule</a:t>
                      </a:r>
                    </a:p>
                  </a:txBody>
                  <a:tcPr/>
                </a:tc>
                <a:tc>
                  <a:txBody>
                    <a:bodyPr/>
                    <a:lstStyle/>
                    <a:p>
                      <a:pPr marL="171450" marR="0" lvl="0" indent="-171450" algn="l" defTabSz="1088558" rtl="0" eaLnBrk="1" fontAlgn="auto" latinLnBrk="0" hangingPunct="1">
                        <a:lnSpc>
                          <a:spcPct val="100000"/>
                        </a:lnSpc>
                        <a:spcBef>
                          <a:spcPts val="0"/>
                        </a:spcBef>
                        <a:spcAft>
                          <a:spcPts val="0"/>
                        </a:spcAft>
                        <a:buClr>
                          <a:schemeClr val="accent1"/>
                        </a:buClr>
                        <a:buSzTx/>
                        <a:buFont typeface="Wingdings" panose="05000000000000000000" pitchFamily="2" charset="2"/>
                        <a:buChar char="§"/>
                        <a:tabLst/>
                        <a:defRPr/>
                      </a:pPr>
                      <a:r>
                        <a:rPr lang="en-US" sz="1400" noProof="0" dirty="0"/>
                        <a:t>Architecture Roadmap work product, proposal for license and implementation effort</a:t>
                      </a:r>
                    </a:p>
                  </a:txBody>
                  <a:tcPr/>
                </a:tc>
                <a:extLst>
                  <a:ext uri="{0D108BD9-81ED-4DB2-BD59-A6C34878D82A}">
                    <a16:rowId xmlns:a16="http://schemas.microsoft.com/office/drawing/2014/main" val="3903198953"/>
                  </a:ext>
                </a:extLst>
              </a:tr>
            </a:tbl>
          </a:graphicData>
        </a:graphic>
      </p:graphicFrame>
      <p:cxnSp>
        <p:nvCxnSpPr>
          <p:cNvPr id="24" name="Gewinkelte Verbindung 42">
            <a:extLst>
              <a:ext uri="{FF2B5EF4-FFF2-40B4-BE49-F238E27FC236}">
                <a16:creationId xmlns:a16="http://schemas.microsoft.com/office/drawing/2014/main" id="{B79D75B4-7C13-704C-B150-07DE5CFBD9A7}"/>
              </a:ext>
            </a:extLst>
          </p:cNvPr>
          <p:cNvCxnSpPr>
            <a:cxnSpLocks/>
            <a:stCxn id="26" idx="1"/>
            <a:endCxn id="27" idx="3"/>
          </p:cNvCxnSpPr>
          <p:nvPr/>
        </p:nvCxnSpPr>
        <p:spPr>
          <a:xfrm flipH="1">
            <a:off x="7234911" y="3684396"/>
            <a:ext cx="146544" cy="1"/>
          </a:xfrm>
          <a:prstGeom prst="straightConnector1">
            <a:avLst/>
          </a:prstGeom>
          <a:ln w="19050" cap="rnd" cmpd="sng">
            <a:solidFill>
              <a:schemeClr val="tx1">
                <a:lumMod val="65000"/>
                <a:lumOff val="35000"/>
              </a:schemeClr>
            </a:solidFill>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Gewinkelte Verbindung 42">
            <a:extLst>
              <a:ext uri="{FF2B5EF4-FFF2-40B4-BE49-F238E27FC236}">
                <a16:creationId xmlns:a16="http://schemas.microsoft.com/office/drawing/2014/main" id="{21D08B22-76D9-D54E-A5D2-C929C4BB14F9}"/>
              </a:ext>
            </a:extLst>
          </p:cNvPr>
          <p:cNvCxnSpPr>
            <a:cxnSpLocks/>
          </p:cNvCxnSpPr>
          <p:nvPr/>
        </p:nvCxnSpPr>
        <p:spPr>
          <a:xfrm>
            <a:off x="5436158" y="3416378"/>
            <a:ext cx="456257" cy="0"/>
          </a:xfrm>
          <a:prstGeom prst="straightConnector1">
            <a:avLst/>
          </a:prstGeom>
          <a:ln w="19050" cap="rnd" cmpd="sng">
            <a:solidFill>
              <a:schemeClr val="tx1">
                <a:lumMod val="65000"/>
                <a:lumOff val="35000"/>
              </a:schemeClr>
            </a:solidFill>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Rechteck 9">
            <a:extLst>
              <a:ext uri="{FF2B5EF4-FFF2-40B4-BE49-F238E27FC236}">
                <a16:creationId xmlns:a16="http://schemas.microsoft.com/office/drawing/2014/main" id="{DD418AE4-B857-C141-99A1-2337BE6E468D}"/>
              </a:ext>
            </a:extLst>
          </p:cNvPr>
          <p:cNvSpPr/>
          <p:nvPr/>
        </p:nvSpPr>
        <p:spPr>
          <a:xfrm>
            <a:off x="7381455" y="3277744"/>
            <a:ext cx="1011486" cy="813304"/>
          </a:xfrm>
          <a:prstGeom prst="rect">
            <a:avLst/>
          </a:prstGeom>
          <a:noFill/>
          <a:ln w="19050" cap="rnd">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noAutofit/>
          </a:bodyPr>
          <a:lstStyle/>
          <a:p>
            <a:pPr algn="ctr"/>
            <a:r>
              <a:rPr lang="en-US" sz="1050" b="1">
                <a:solidFill>
                  <a:schemeClr val="tx1">
                    <a:lumMod val="65000"/>
                    <a:lumOff val="35000"/>
                  </a:schemeClr>
                </a:solidFill>
              </a:rPr>
              <a:t>Corporate</a:t>
            </a:r>
            <a:br>
              <a:rPr lang="en-US" sz="1050" b="1" dirty="0">
                <a:solidFill>
                  <a:schemeClr val="tx1">
                    <a:lumMod val="65000"/>
                    <a:lumOff val="35000"/>
                  </a:schemeClr>
                </a:solidFill>
              </a:rPr>
            </a:br>
            <a:r>
              <a:rPr lang="en-US" sz="1050" b="1" dirty="0">
                <a:solidFill>
                  <a:schemeClr val="tx1">
                    <a:lumMod val="65000"/>
                    <a:lumOff val="35000"/>
                  </a:schemeClr>
                </a:solidFill>
              </a:rPr>
              <a:t>Finance System</a:t>
            </a:r>
          </a:p>
        </p:txBody>
      </p:sp>
      <p:sp>
        <p:nvSpPr>
          <p:cNvPr id="27" name="Shape 2158">
            <a:extLst>
              <a:ext uri="{FF2B5EF4-FFF2-40B4-BE49-F238E27FC236}">
                <a16:creationId xmlns:a16="http://schemas.microsoft.com/office/drawing/2014/main" id="{5C1C0F5E-2595-B64B-AC15-12A3A10D5DEB}"/>
              </a:ext>
            </a:extLst>
          </p:cNvPr>
          <p:cNvSpPr/>
          <p:nvPr/>
        </p:nvSpPr>
        <p:spPr>
          <a:xfrm>
            <a:off x="5877070" y="3277744"/>
            <a:ext cx="1357841" cy="813305"/>
          </a:xfrm>
          <a:prstGeom prst="roundRect">
            <a:avLst>
              <a:gd name="adj" fmla="val 399"/>
            </a:avLst>
          </a:prstGeom>
          <a:no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US" sz="1050" b="1">
                <a:solidFill>
                  <a:schemeClr val="tx1">
                    <a:lumMod val="65000"/>
                    <a:lumOff val="35000"/>
                  </a:schemeClr>
                </a:solidFill>
                <a:latin typeface="Arial" charset="0"/>
                <a:ea typeface="Arial" charset="0"/>
                <a:cs typeface="Arial" charset="0"/>
              </a:rPr>
              <a:t>Budget Request &amp;</a:t>
            </a:r>
            <a:br>
              <a:rPr lang="en-US" sz="1050" b="1">
                <a:solidFill>
                  <a:schemeClr val="tx1">
                    <a:lumMod val="65000"/>
                    <a:lumOff val="35000"/>
                  </a:schemeClr>
                </a:solidFill>
                <a:latin typeface="Arial" charset="0"/>
                <a:ea typeface="Arial" charset="0"/>
                <a:cs typeface="Arial" charset="0"/>
              </a:rPr>
            </a:br>
            <a:r>
              <a:rPr lang="en-US" sz="1050" b="1">
                <a:solidFill>
                  <a:schemeClr val="tx1">
                    <a:lumMod val="65000"/>
                    <a:lumOff val="35000"/>
                  </a:schemeClr>
                </a:solidFill>
                <a:latin typeface="Arial" charset="0"/>
                <a:ea typeface="Arial" charset="0"/>
                <a:cs typeface="Arial" charset="0"/>
              </a:rPr>
              <a:t>Approval</a:t>
            </a:r>
            <a:br>
              <a:rPr lang="en-US" sz="1050" b="1">
                <a:solidFill>
                  <a:schemeClr val="tx1">
                    <a:lumMod val="65000"/>
                    <a:lumOff val="35000"/>
                  </a:schemeClr>
                </a:solidFill>
                <a:latin typeface="Arial" charset="0"/>
                <a:ea typeface="Arial" charset="0"/>
                <a:cs typeface="Arial" charset="0"/>
              </a:rPr>
            </a:br>
            <a:r>
              <a:rPr lang="en-US" sz="1050" b="1">
                <a:solidFill>
                  <a:schemeClr val="tx1">
                    <a:lumMod val="65000"/>
                    <a:lumOff val="35000"/>
                  </a:schemeClr>
                </a:solidFill>
                <a:latin typeface="Arial" charset="0"/>
                <a:ea typeface="Arial" charset="0"/>
                <a:cs typeface="Arial" charset="0"/>
              </a:rPr>
              <a:t>Application</a:t>
            </a:r>
          </a:p>
        </p:txBody>
      </p:sp>
      <p:sp>
        <p:nvSpPr>
          <p:cNvPr id="29" name="Abgerundetes Rechteck 30">
            <a:extLst>
              <a:ext uri="{FF2B5EF4-FFF2-40B4-BE49-F238E27FC236}">
                <a16:creationId xmlns:a16="http://schemas.microsoft.com/office/drawing/2014/main" id="{2C2A0F95-D902-F847-B265-F1134731EA5C}"/>
              </a:ext>
            </a:extLst>
          </p:cNvPr>
          <p:cNvSpPr/>
          <p:nvPr/>
        </p:nvSpPr>
        <p:spPr>
          <a:xfrm>
            <a:off x="3836050" y="3154854"/>
            <a:ext cx="1063645" cy="612709"/>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r"/>
            <a:r>
              <a:rPr lang="en-US" sz="1100" b="1" dirty="0">
                <a:solidFill>
                  <a:schemeClr val="tx1">
                    <a:lumMod val="65000"/>
                    <a:lumOff val="35000"/>
                  </a:schemeClr>
                </a:solidFill>
                <a:latin typeface="Arial" charset="0"/>
                <a:ea typeface="Arial" charset="0"/>
                <a:cs typeface="Arial" charset="0"/>
              </a:rPr>
              <a:t>Approver/ </a:t>
            </a:r>
            <a:br>
              <a:rPr lang="en-US" sz="1100" b="1" dirty="0">
                <a:solidFill>
                  <a:schemeClr val="tx1">
                    <a:lumMod val="65000"/>
                    <a:lumOff val="35000"/>
                  </a:schemeClr>
                </a:solidFill>
                <a:latin typeface="Arial" charset="0"/>
                <a:ea typeface="Arial" charset="0"/>
                <a:cs typeface="Arial" charset="0"/>
              </a:rPr>
            </a:br>
            <a:r>
              <a:rPr lang="en-US" sz="1100" b="1" dirty="0">
                <a:solidFill>
                  <a:schemeClr val="tx1">
                    <a:lumMod val="65000"/>
                    <a:lumOff val="35000"/>
                  </a:schemeClr>
                </a:solidFill>
                <a:latin typeface="Arial" charset="0"/>
                <a:ea typeface="Arial" charset="0"/>
                <a:cs typeface="Arial" charset="0"/>
              </a:rPr>
              <a:t>Reviewer</a:t>
            </a:r>
          </a:p>
        </p:txBody>
      </p:sp>
      <p:pic>
        <p:nvPicPr>
          <p:cNvPr id="30" name="Bild 5">
            <a:extLst>
              <a:ext uri="{FF2B5EF4-FFF2-40B4-BE49-F238E27FC236}">
                <a16:creationId xmlns:a16="http://schemas.microsoft.com/office/drawing/2014/main" id="{AC72E54D-EA60-B541-A0F4-358DB9B11D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183" y="3306356"/>
            <a:ext cx="198940" cy="198940"/>
          </a:xfrm>
          <a:prstGeom prst="rect">
            <a:avLst/>
          </a:prstGeom>
        </p:spPr>
      </p:pic>
      <p:pic>
        <p:nvPicPr>
          <p:cNvPr id="31" name="Bild 5">
            <a:extLst>
              <a:ext uri="{FF2B5EF4-FFF2-40B4-BE49-F238E27FC236}">
                <a16:creationId xmlns:a16="http://schemas.microsoft.com/office/drawing/2014/main" id="{3C7CB43D-C31E-C843-9514-4D22490ADD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744" y="3387868"/>
            <a:ext cx="198940" cy="198940"/>
          </a:xfrm>
          <a:prstGeom prst="rect">
            <a:avLst/>
          </a:prstGeom>
          <a:noFill/>
        </p:spPr>
      </p:pic>
      <p:pic>
        <p:nvPicPr>
          <p:cNvPr id="32" name="Bild 5">
            <a:extLst>
              <a:ext uri="{FF2B5EF4-FFF2-40B4-BE49-F238E27FC236}">
                <a16:creationId xmlns:a16="http://schemas.microsoft.com/office/drawing/2014/main" id="{7561176C-F95D-3D40-838E-DC6BB4AD9D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8415" y="3796273"/>
            <a:ext cx="226812" cy="226812"/>
          </a:xfrm>
          <a:prstGeom prst="rect">
            <a:avLst/>
          </a:prstGeom>
        </p:spPr>
      </p:pic>
      <p:cxnSp>
        <p:nvCxnSpPr>
          <p:cNvPr id="33" name="Gewinkelte Verbindung 42">
            <a:extLst>
              <a:ext uri="{FF2B5EF4-FFF2-40B4-BE49-F238E27FC236}">
                <a16:creationId xmlns:a16="http://schemas.microsoft.com/office/drawing/2014/main" id="{F6357B65-DD00-7049-828C-FD6BCCBBC3E5}"/>
              </a:ext>
            </a:extLst>
          </p:cNvPr>
          <p:cNvCxnSpPr>
            <a:cxnSpLocks/>
          </p:cNvCxnSpPr>
          <p:nvPr/>
        </p:nvCxnSpPr>
        <p:spPr>
          <a:xfrm>
            <a:off x="5464259" y="3917550"/>
            <a:ext cx="412812" cy="0"/>
          </a:xfrm>
          <a:prstGeom prst="straightConnector1">
            <a:avLst/>
          </a:prstGeom>
          <a:ln w="19050" cap="rnd" cmpd="sng">
            <a:solidFill>
              <a:schemeClr val="tx1">
                <a:lumMod val="65000"/>
                <a:lumOff val="35000"/>
              </a:schemeClr>
            </a:solidFill>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Abgerundetes Rechteck 30">
            <a:extLst>
              <a:ext uri="{FF2B5EF4-FFF2-40B4-BE49-F238E27FC236}">
                <a16:creationId xmlns:a16="http://schemas.microsoft.com/office/drawing/2014/main" id="{F60F1003-D9D8-0B48-8018-25376AA061AC}"/>
              </a:ext>
            </a:extLst>
          </p:cNvPr>
          <p:cNvSpPr/>
          <p:nvPr/>
        </p:nvSpPr>
        <p:spPr>
          <a:xfrm>
            <a:off x="3839792" y="3690103"/>
            <a:ext cx="1051129" cy="469495"/>
          </a:xfrm>
          <a:prstGeom prst="roundRect">
            <a:avLst>
              <a:gd name="adj" fmla="val 4078"/>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r"/>
            <a:r>
              <a:rPr lang="en-US" sz="1100" b="1" dirty="0">
                <a:solidFill>
                  <a:schemeClr val="tx1">
                    <a:lumMod val="65000"/>
                    <a:lumOff val="35000"/>
                  </a:schemeClr>
                </a:solidFill>
                <a:latin typeface="Arial" charset="0"/>
                <a:ea typeface="Arial" charset="0"/>
                <a:cs typeface="Arial" charset="0"/>
              </a:rPr>
              <a:t>Budget Requestor</a:t>
            </a:r>
          </a:p>
        </p:txBody>
      </p:sp>
    </p:spTree>
    <p:extLst>
      <p:ext uri="{BB962C8B-B14F-4D97-AF65-F5344CB8AC3E}">
        <p14:creationId xmlns:p14="http://schemas.microsoft.com/office/powerpoint/2010/main" val="631752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7">
            <a:extLst>
              <a:ext uri="{FF2B5EF4-FFF2-40B4-BE49-F238E27FC236}">
                <a16:creationId xmlns:a16="http://schemas.microsoft.com/office/drawing/2014/main" id="{8A7B15CE-38EA-7247-A2AE-B5DB73D8D66A}"/>
              </a:ext>
            </a:extLst>
          </p:cNvPr>
          <p:cNvSpPr txBox="1">
            <a:spLocks/>
          </p:cNvSpPr>
          <p:nvPr/>
        </p:nvSpPr>
        <p:spPr bwMode="gray">
          <a:xfrm>
            <a:off x="415692" y="362533"/>
            <a:ext cx="6127611" cy="923330"/>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Statement of Architecture Work </a:t>
            </a:r>
            <a:r>
              <a:rPr lang="en-US" sz="3000" dirty="0">
                <a:solidFill>
                  <a:schemeClr val="accent1"/>
                </a:solidFill>
              </a:rPr>
              <a:t>Template</a:t>
            </a:r>
          </a:p>
        </p:txBody>
      </p:sp>
      <p:graphicFrame>
        <p:nvGraphicFramePr>
          <p:cNvPr id="10" name="Table 9">
            <a:extLst>
              <a:ext uri="{FF2B5EF4-FFF2-40B4-BE49-F238E27FC236}">
                <a16:creationId xmlns:a16="http://schemas.microsoft.com/office/drawing/2014/main" id="{BC35B3F4-1819-5F49-AC8C-3A5BF8EA36E2}"/>
              </a:ext>
            </a:extLst>
          </p:cNvPr>
          <p:cNvGraphicFramePr>
            <a:graphicFrameLocks noGrp="1"/>
          </p:cNvGraphicFramePr>
          <p:nvPr/>
        </p:nvGraphicFramePr>
        <p:xfrm>
          <a:off x="415692" y="2150300"/>
          <a:ext cx="9282099" cy="3582280"/>
        </p:xfrm>
        <a:graphic>
          <a:graphicData uri="http://schemas.openxmlformats.org/drawingml/2006/table">
            <a:tbl>
              <a:tblPr firstRow="1" bandRow="1">
                <a:tableStyleId>{0E3FDE45-AF77-4B5C-9715-49D594BDF05E}</a:tableStyleId>
              </a:tblPr>
              <a:tblGrid>
                <a:gridCol w="3260810">
                  <a:extLst>
                    <a:ext uri="{9D8B030D-6E8A-4147-A177-3AD203B41FA5}">
                      <a16:colId xmlns:a16="http://schemas.microsoft.com/office/drawing/2014/main" val="2583806360"/>
                    </a:ext>
                  </a:extLst>
                </a:gridCol>
                <a:gridCol w="6021289">
                  <a:extLst>
                    <a:ext uri="{9D8B030D-6E8A-4147-A177-3AD203B41FA5}">
                      <a16:colId xmlns:a16="http://schemas.microsoft.com/office/drawing/2014/main" val="1424454868"/>
                    </a:ext>
                  </a:extLst>
                </a:gridCol>
              </a:tblGrid>
              <a:tr h="344240">
                <a:tc>
                  <a:txBody>
                    <a:bodyPr/>
                    <a:lstStyle/>
                    <a:p>
                      <a:r>
                        <a:rPr lang="en-US" sz="1400" b="0" dirty="0">
                          <a:solidFill>
                            <a:schemeClr val="tx1"/>
                          </a:solidFill>
                        </a:rPr>
                        <a:t>1. Title</a:t>
                      </a:r>
                      <a:endParaRPr lang="en-DE" sz="1400" b="0" dirty="0">
                        <a:solidFill>
                          <a:schemeClr val="tx1"/>
                        </a:solidFill>
                      </a:endParaRPr>
                    </a:p>
                  </a:txBody>
                  <a:tcPr marL="36000" marR="36000" marT="36000" marB="36000"/>
                </a:tc>
                <a:tc>
                  <a:txBody>
                    <a:bodyPr/>
                    <a:lstStyle/>
                    <a:p>
                      <a:r>
                        <a:rPr lang="en-DE" sz="1400" b="0" i="1" dirty="0">
                          <a:solidFill>
                            <a:schemeClr val="accent2"/>
                          </a:solidFill>
                        </a:rPr>
                        <a:t>&lt;Title of the project&gt;</a:t>
                      </a:r>
                    </a:p>
                  </a:txBody>
                  <a:tcPr marL="36000" marR="36000" marT="36000" marB="36000"/>
                </a:tc>
                <a:extLst>
                  <a:ext uri="{0D108BD9-81ED-4DB2-BD59-A6C34878D82A}">
                    <a16:rowId xmlns:a16="http://schemas.microsoft.com/office/drawing/2014/main" val="2135146472"/>
                  </a:ext>
                </a:extLst>
              </a:tr>
              <a:tr h="610006">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2. Architecture project request and background</a:t>
                      </a:r>
                      <a:endParaRPr lang="en-DE" sz="1400" b="0" dirty="0">
                        <a:solidFill>
                          <a:schemeClr val="tx1"/>
                        </a:solidFill>
                      </a:endParaRPr>
                    </a:p>
                  </a:txBody>
                  <a:tcPr marL="36000" marR="36000" marT="36000" marB="36000"/>
                </a:tc>
                <a:tc>
                  <a:txBody>
                    <a:bodyPr/>
                    <a:lstStyle/>
                    <a:p>
                      <a:r>
                        <a:rPr lang="en-DE" sz="1400" b="0" i="1" dirty="0">
                          <a:solidFill>
                            <a:schemeClr val="accent2"/>
                          </a:solidFill>
                        </a:rPr>
                        <a:t>&lt;Short description of the reason for the project and its background&gt;</a:t>
                      </a:r>
                    </a:p>
                  </a:txBody>
                  <a:tcPr marL="36000" marR="36000" marT="36000" marB="36000"/>
                </a:tc>
                <a:extLst>
                  <a:ext uri="{0D108BD9-81ED-4DB2-BD59-A6C34878D82A}">
                    <a16:rowId xmlns:a16="http://schemas.microsoft.com/office/drawing/2014/main" val="4136783593"/>
                  </a:ext>
                </a:extLst>
              </a:tr>
              <a:tr h="521868">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3. Architecture project description and scope</a:t>
                      </a:r>
                    </a:p>
                  </a:txBody>
                  <a:tcPr marL="36000" marR="36000" marT="36000" marB="36000"/>
                </a:tc>
                <a:tc>
                  <a:txBody>
                    <a:bodyPr/>
                    <a:lstStyle/>
                    <a:p>
                      <a:r>
                        <a:rPr lang="en-DE" sz="1400" b="0" i="1" dirty="0">
                          <a:solidFill>
                            <a:schemeClr val="accent2"/>
                          </a:solidFill>
                        </a:rPr>
                        <a:t>&lt;Brief description of the project and its scope&gt;</a:t>
                      </a:r>
                    </a:p>
                  </a:txBody>
                  <a:tcPr marL="36000" marR="36000" marT="36000" marB="36000"/>
                </a:tc>
                <a:extLst>
                  <a:ext uri="{0D108BD9-81ED-4DB2-BD59-A6C34878D82A}">
                    <a16:rowId xmlns:a16="http://schemas.microsoft.com/office/drawing/2014/main" val="2630680926"/>
                  </a:ext>
                </a:extLst>
              </a:tr>
              <a:tr h="610006">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4. Overview of architecture vision</a:t>
                      </a:r>
                    </a:p>
                  </a:txBody>
                  <a:tcPr marL="36000" marR="36000" marT="36000" marB="36000"/>
                </a:tc>
                <a:tc>
                  <a:txBody>
                    <a:bodyPr/>
                    <a:lstStyle/>
                    <a:p>
                      <a:r>
                        <a:rPr lang="en-DE" sz="1400" b="0" i="1" dirty="0">
                          <a:solidFill>
                            <a:schemeClr val="accent2"/>
                          </a:solidFill>
                        </a:rPr>
                        <a:t>&lt;Provide a high-level picture of the target architecture</a:t>
                      </a:r>
                      <a:r>
                        <a:rPr lang="de-DE" sz="1400" b="0" i="1" dirty="0">
                          <a:solidFill>
                            <a:schemeClr val="accent2"/>
                          </a:solidFill>
                        </a:rPr>
                        <a:t>,</a:t>
                      </a:r>
                      <a:r>
                        <a:rPr lang="en-DE" sz="1400" b="0" i="1" dirty="0">
                          <a:solidFill>
                            <a:schemeClr val="accent2"/>
                          </a:solidFill>
                        </a:rPr>
                        <a:t> including core functional components and users</a:t>
                      </a:r>
                      <a:r>
                        <a:rPr lang="de-DE" sz="1400" b="0" i="1" dirty="0">
                          <a:solidFill>
                            <a:schemeClr val="accent2"/>
                          </a:solidFill>
                        </a:rPr>
                        <a:t> </a:t>
                      </a:r>
                      <a:r>
                        <a:rPr lang="en-DE" sz="1400" b="0" i="1" dirty="0">
                          <a:solidFill>
                            <a:schemeClr val="accent2"/>
                          </a:solidFill>
                        </a:rPr>
                        <a:t>/ roles&gt;</a:t>
                      </a:r>
                    </a:p>
                  </a:txBody>
                  <a:tcPr marL="36000" marR="36000" marT="36000" marB="36000"/>
                </a:tc>
                <a:extLst>
                  <a:ext uri="{0D108BD9-81ED-4DB2-BD59-A6C34878D82A}">
                    <a16:rowId xmlns:a16="http://schemas.microsoft.com/office/drawing/2014/main" val="1367301696"/>
                  </a:ext>
                </a:extLst>
              </a:tr>
              <a:tr h="479650">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5. Roles, responsibilities, and deliverables</a:t>
                      </a:r>
                    </a:p>
                  </a:txBody>
                  <a:tcPr marL="36000" marR="36000" marT="36000" marB="36000"/>
                </a:tc>
                <a:tc>
                  <a:txBody>
                    <a:bodyPr/>
                    <a:lstStyle/>
                    <a:p>
                      <a:r>
                        <a:rPr lang="en-DE" sz="1400" b="0" i="1" dirty="0">
                          <a:solidFill>
                            <a:schemeClr val="accent2"/>
                          </a:solidFill>
                        </a:rPr>
                        <a:t>&lt;List all the roles and their responsibilities in the project&gt;</a:t>
                      </a:r>
                    </a:p>
                  </a:txBody>
                  <a:tcPr marL="36000" marR="36000" marT="36000" marB="36000"/>
                </a:tc>
                <a:extLst>
                  <a:ext uri="{0D108BD9-81ED-4DB2-BD59-A6C34878D82A}">
                    <a16:rowId xmlns:a16="http://schemas.microsoft.com/office/drawing/2014/main" val="4086755899"/>
                  </a:ext>
                </a:extLst>
              </a:tr>
              <a:tr h="344240">
                <a:tc>
                  <a:txBody>
                    <a:bodyPr/>
                    <a:lstStyle/>
                    <a:p>
                      <a:r>
                        <a:rPr lang="en-US" sz="1400" b="0" dirty="0">
                          <a:solidFill>
                            <a:schemeClr val="tx1"/>
                          </a:solidFill>
                        </a:rPr>
                        <a:t>6. Acceptance criteria and procedures</a:t>
                      </a:r>
                      <a:endParaRPr lang="en-DE" sz="1400" b="0" dirty="0">
                        <a:solidFill>
                          <a:schemeClr val="tx1"/>
                        </a:solidFill>
                      </a:endParaRPr>
                    </a:p>
                  </a:txBody>
                  <a:tcPr marL="36000" marR="36000" marT="36000" marB="36000"/>
                </a:tc>
                <a:tc>
                  <a:txBody>
                    <a:bodyPr/>
                    <a:lstStyle/>
                    <a:p>
                      <a:r>
                        <a:rPr lang="en-DE" sz="1400" b="0" i="1" dirty="0">
                          <a:solidFill>
                            <a:schemeClr val="accent2"/>
                          </a:solidFill>
                        </a:rPr>
                        <a:t>&lt;Describe the acceptance criteria and acceptance procedures of the project&gt;</a:t>
                      </a:r>
                    </a:p>
                  </a:txBody>
                  <a:tcPr marL="36000" marR="36000" marT="36000" marB="36000"/>
                </a:tc>
                <a:extLst>
                  <a:ext uri="{0D108BD9-81ED-4DB2-BD59-A6C34878D82A}">
                    <a16:rowId xmlns:a16="http://schemas.microsoft.com/office/drawing/2014/main" val="3451635561"/>
                  </a:ext>
                </a:extLst>
              </a:tr>
              <a:tr h="344240">
                <a:tc>
                  <a:txBody>
                    <a:bodyPr/>
                    <a:lstStyle/>
                    <a:p>
                      <a:r>
                        <a:rPr lang="en-US" sz="1400" b="0" dirty="0">
                          <a:solidFill>
                            <a:schemeClr val="tx1"/>
                          </a:solidFill>
                        </a:rPr>
                        <a:t>7. Architecture project plan and schedule</a:t>
                      </a:r>
                      <a:endParaRPr lang="en-DE" sz="1400" b="0" dirty="0">
                        <a:solidFill>
                          <a:schemeClr val="tx1"/>
                        </a:solidFill>
                      </a:endParaRPr>
                    </a:p>
                  </a:txBody>
                  <a:tcPr marL="36000" marR="36000" marT="36000" marB="36000"/>
                </a:tc>
                <a:tc>
                  <a:txBody>
                    <a:bodyPr/>
                    <a:lstStyle/>
                    <a:p>
                      <a:r>
                        <a:rPr lang="en-DE" sz="1400" b="0" i="1" dirty="0">
                          <a:solidFill>
                            <a:schemeClr val="accent2"/>
                          </a:solidFill>
                        </a:rPr>
                        <a:t>&lt;Provide the main milestones and their schedule for delivering the project&gt;</a:t>
                      </a:r>
                    </a:p>
                  </a:txBody>
                  <a:tcPr marL="36000" marR="36000" marT="36000" marB="36000"/>
                </a:tc>
                <a:extLst>
                  <a:ext uri="{0D108BD9-81ED-4DB2-BD59-A6C34878D82A}">
                    <a16:rowId xmlns:a16="http://schemas.microsoft.com/office/drawing/2014/main" val="1293321064"/>
                  </a:ext>
                </a:extLst>
              </a:tr>
            </a:tbl>
          </a:graphicData>
        </a:graphic>
      </p:graphicFrame>
      <p:sp>
        <p:nvSpPr>
          <p:cNvPr id="11" name="Rectangle 10">
            <a:extLst>
              <a:ext uri="{FF2B5EF4-FFF2-40B4-BE49-F238E27FC236}">
                <a16:creationId xmlns:a16="http://schemas.microsoft.com/office/drawing/2014/main" id="{AD04C814-8C4B-D740-A58D-7474071DDC6F}"/>
              </a:ext>
            </a:extLst>
          </p:cNvPr>
          <p:cNvSpPr/>
          <p:nvPr/>
        </p:nvSpPr>
        <p:spPr>
          <a:xfrm>
            <a:off x="415692" y="7018675"/>
            <a:ext cx="2410916" cy="169277"/>
          </a:xfrm>
          <a:prstGeom prst="rect">
            <a:avLst/>
          </a:prstGeom>
        </p:spPr>
        <p:txBody>
          <a:bodyPr wrap="none" lIns="0" tIns="0" rIns="0" bIns="0">
            <a:spAutoFit/>
          </a:bodyPr>
          <a:lstStyle/>
          <a:p>
            <a:r>
              <a:rPr lang="en-US" sz="1100" dirty="0">
                <a:solidFill>
                  <a:schemeClr val="accent2"/>
                </a:solidFill>
              </a:rPr>
              <a:t>Source: TOGAF Standard, Version 9.2</a:t>
            </a:r>
            <a:endParaRPr lang="en-DE" sz="1100" dirty="0">
              <a:solidFill>
                <a:schemeClr val="accent2"/>
              </a:solidFill>
            </a:endParaRPr>
          </a:p>
        </p:txBody>
      </p:sp>
    </p:spTree>
    <p:extLst>
      <p:ext uri="{BB962C8B-B14F-4D97-AF65-F5344CB8AC3E}">
        <p14:creationId xmlns:p14="http://schemas.microsoft.com/office/powerpoint/2010/main" val="2363758208"/>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8F2C47-ACBC-4451-9190-D50548453706}">
  <ds:schemaRefs>
    <ds:schemaRef ds:uri="http://schemas.microsoft.com/sharepoint/v3/contenttype/forms"/>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9E2090D-A5A3-428A-881D-863891D35550}">
  <ds:schemaRefs>
    <ds:schemaRef ds:uri="http://schemas.openxmlformats.org/package/2006/metadata/core-properties"/>
    <ds:schemaRef ds:uri="a4db2a34-0736-46a6-8e57-adada2c67914"/>
    <ds:schemaRef ds:uri="http://schemas.microsoft.com/office/infopath/2007/PartnerControls"/>
    <ds:schemaRef ds:uri="http://purl.org/dc/elements/1.1/"/>
    <ds:schemaRef ds:uri="http://purl.org/dc/terms/"/>
    <ds:schemaRef ds:uri="http://purl.org/dc/dcmitype/"/>
    <ds:schemaRef ds:uri="http://schemas.microsoft.com/office/2006/documentManagement/types"/>
    <ds:schemaRef ds:uri="4ef8eab0-a2b2-4607-a539-27545da673d0"/>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10000</TotalTime>
  <Words>556</Words>
  <Application>Microsoft Macintosh PowerPoint</Application>
  <PresentationFormat>Custom</PresentationFormat>
  <Paragraphs>47</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Ozenc, Kursat</cp:lastModifiedBy>
  <cp:revision>203</cp:revision>
  <cp:lastPrinted>2021-02-11T17:13:44Z</cp:lastPrinted>
  <dcterms:created xsi:type="dcterms:W3CDTF">2017-06-28T14:20:32Z</dcterms:created>
  <dcterms:modified xsi:type="dcterms:W3CDTF">2021-06-22T17:02:38Z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