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25" r:id="rId6"/>
    <p:sldId id="9115"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EB3D80-026C-6A42-84D3-1E57DCDBA1D5}" v="1" dt="2021-06-22T17:08:46.99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grpSp>
        <p:nvGrpSpPr>
          <p:cNvPr id="9" name="Secondary Motion Band"/>
          <p:cNvGrpSpPr/>
          <p:nvPr userDrawn="1"/>
        </p:nvGrpSpPr>
        <p:grpSpPr>
          <a:xfrm>
            <a:off x="8810460" y="0"/>
            <a:ext cx="1247940" cy="285534"/>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D04C814-8C4B-D740-A58D-7474071DDC6F}"/>
              </a:ext>
            </a:extLst>
          </p:cNvPr>
          <p:cNvSpPr/>
          <p:nvPr/>
        </p:nvSpPr>
        <p:spPr>
          <a:xfrm>
            <a:off x="415692" y="7018675"/>
            <a:ext cx="2410916" cy="169277"/>
          </a:xfrm>
          <a:prstGeom prst="rect">
            <a:avLst/>
          </a:prstGeom>
        </p:spPr>
        <p:txBody>
          <a:bodyPr wrap="none" lIns="0" tIns="0" rIns="0" bIns="0">
            <a:spAutoFit/>
          </a:bodyPr>
          <a:lstStyle/>
          <a:p>
            <a:r>
              <a:rPr lang="en-US" sz="1100" dirty="0">
                <a:solidFill>
                  <a:schemeClr val="accent2"/>
                </a:solidFill>
              </a:rPr>
              <a:t>Source: TOGAF Standard, Version 9.2</a:t>
            </a:r>
            <a:endParaRPr lang="en-DE" sz="1100" dirty="0">
              <a:solidFill>
                <a:schemeClr val="accent2"/>
              </a:solidFill>
            </a:endParaRPr>
          </a:p>
        </p:txBody>
      </p:sp>
      <p:sp>
        <p:nvSpPr>
          <p:cNvPr id="5" name="Title 7">
            <a:extLst>
              <a:ext uri="{FF2B5EF4-FFF2-40B4-BE49-F238E27FC236}">
                <a16:creationId xmlns:a16="http://schemas.microsoft.com/office/drawing/2014/main" id="{86AED9F7-4746-5A49-AA56-B8437194F67A}"/>
              </a:ext>
            </a:extLst>
          </p:cNvPr>
          <p:cNvSpPr txBox="1">
            <a:spLocks/>
          </p:cNvSpPr>
          <p:nvPr/>
        </p:nvSpPr>
        <p:spPr>
          <a:xfrm>
            <a:off x="504711" y="713942"/>
            <a:ext cx="6822064" cy="732508"/>
          </a:xfrm>
          <a:prstGeom prst="rect">
            <a:avLst/>
          </a:prstGeom>
        </p:spPr>
        <p:txBody>
          <a:bodyPr/>
          <a:lstStyle>
            <a:lvl1pPr algn="l" defTabSz="1233663" rtl="0" eaLnBrk="1" latinLnBrk="0" hangingPunct="1">
              <a:spcBef>
                <a:spcPct val="0"/>
              </a:spcBef>
              <a:buNone/>
              <a:defRPr sz="2720" b="1" kern="1200" baseline="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Risk Analysis </a:t>
            </a:r>
            <a:r>
              <a:rPr lang="en-US" dirty="0">
                <a:solidFill>
                  <a:schemeClr val="accent1"/>
                </a:solidFill>
                <a:latin typeface="Arial" panose="020B0604020202020204" pitchFamily="34" charset="0"/>
                <a:cs typeface="Arial" panose="020B0604020202020204" pitchFamily="34" charset="0"/>
              </a:rPr>
              <a:t>Example</a:t>
            </a:r>
            <a:endParaRPr lang="en-US" sz="2040" dirty="0">
              <a:solidFill>
                <a:schemeClr val="accent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9D6F766E-F598-954B-A944-004123A1E11C}"/>
              </a:ext>
            </a:extLst>
          </p:cNvPr>
          <p:cNvPicPr>
            <a:picLocks noChangeAspect="1"/>
          </p:cNvPicPr>
          <p:nvPr/>
        </p:nvPicPr>
        <p:blipFill>
          <a:blip r:embed="rId2"/>
          <a:stretch>
            <a:fillRect/>
          </a:stretch>
        </p:blipFill>
        <p:spPr>
          <a:xfrm>
            <a:off x="516832" y="1891922"/>
            <a:ext cx="9304175" cy="4300156"/>
          </a:xfrm>
          <a:prstGeom prst="rect">
            <a:avLst/>
          </a:prstGeom>
        </p:spPr>
      </p:pic>
    </p:spTree>
    <p:extLst>
      <p:ext uri="{BB962C8B-B14F-4D97-AF65-F5344CB8AC3E}">
        <p14:creationId xmlns:p14="http://schemas.microsoft.com/office/powerpoint/2010/main" val="4102845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D04C814-8C4B-D740-A58D-7474071DDC6F}"/>
              </a:ext>
            </a:extLst>
          </p:cNvPr>
          <p:cNvSpPr/>
          <p:nvPr/>
        </p:nvSpPr>
        <p:spPr>
          <a:xfrm>
            <a:off x="415692" y="7018675"/>
            <a:ext cx="2410916" cy="169277"/>
          </a:xfrm>
          <a:prstGeom prst="rect">
            <a:avLst/>
          </a:prstGeom>
        </p:spPr>
        <p:txBody>
          <a:bodyPr wrap="none" lIns="0" tIns="0" rIns="0" bIns="0">
            <a:spAutoFit/>
          </a:bodyPr>
          <a:lstStyle/>
          <a:p>
            <a:r>
              <a:rPr lang="en-US" sz="1100" dirty="0">
                <a:solidFill>
                  <a:schemeClr val="accent2"/>
                </a:solidFill>
              </a:rPr>
              <a:t>Source: TOGAF Standard, Version 9.2</a:t>
            </a:r>
            <a:endParaRPr lang="en-DE" sz="1100" dirty="0">
              <a:solidFill>
                <a:schemeClr val="accent2"/>
              </a:solidFill>
            </a:endParaRPr>
          </a:p>
        </p:txBody>
      </p:sp>
      <p:graphicFrame>
        <p:nvGraphicFramePr>
          <p:cNvPr id="6" name="Table 5">
            <a:extLst>
              <a:ext uri="{FF2B5EF4-FFF2-40B4-BE49-F238E27FC236}">
                <a16:creationId xmlns:a16="http://schemas.microsoft.com/office/drawing/2014/main" id="{3D5939C1-1C4B-5547-B5D5-5ED50AC9240A}"/>
              </a:ext>
            </a:extLst>
          </p:cNvPr>
          <p:cNvGraphicFramePr>
            <a:graphicFrameLocks noGrp="1"/>
          </p:cNvGraphicFramePr>
          <p:nvPr/>
        </p:nvGraphicFramePr>
        <p:xfrm>
          <a:off x="472685" y="2086905"/>
          <a:ext cx="9113029" cy="2603187"/>
        </p:xfrm>
        <a:graphic>
          <a:graphicData uri="http://schemas.openxmlformats.org/drawingml/2006/table">
            <a:tbl>
              <a:tblPr firstRow="1" bandRow="1">
                <a:tableStyleId>{2D5ABB26-0587-4C30-8999-92F81FD0307C}</a:tableStyleId>
              </a:tblPr>
              <a:tblGrid>
                <a:gridCol w="673797">
                  <a:extLst>
                    <a:ext uri="{9D8B030D-6E8A-4147-A177-3AD203B41FA5}">
                      <a16:colId xmlns:a16="http://schemas.microsoft.com/office/drawing/2014/main" val="1706424571"/>
                    </a:ext>
                  </a:extLst>
                </a:gridCol>
                <a:gridCol w="1319417">
                  <a:extLst>
                    <a:ext uri="{9D8B030D-6E8A-4147-A177-3AD203B41FA5}">
                      <a16:colId xmlns:a16="http://schemas.microsoft.com/office/drawing/2014/main" val="356481050"/>
                    </a:ext>
                  </a:extLst>
                </a:gridCol>
                <a:gridCol w="1442347">
                  <a:extLst>
                    <a:ext uri="{9D8B030D-6E8A-4147-A177-3AD203B41FA5}">
                      <a16:colId xmlns:a16="http://schemas.microsoft.com/office/drawing/2014/main" val="2949242031"/>
                    </a:ext>
                  </a:extLst>
                </a:gridCol>
                <a:gridCol w="1152430">
                  <a:extLst>
                    <a:ext uri="{9D8B030D-6E8A-4147-A177-3AD203B41FA5}">
                      <a16:colId xmlns:a16="http://schemas.microsoft.com/office/drawing/2014/main" val="3745340071"/>
                    </a:ext>
                  </a:extLst>
                </a:gridCol>
                <a:gridCol w="1571633">
                  <a:extLst>
                    <a:ext uri="{9D8B030D-6E8A-4147-A177-3AD203B41FA5}">
                      <a16:colId xmlns:a16="http://schemas.microsoft.com/office/drawing/2014/main" val="2093705125"/>
                    </a:ext>
                  </a:extLst>
                </a:gridCol>
                <a:gridCol w="1465799">
                  <a:extLst>
                    <a:ext uri="{9D8B030D-6E8A-4147-A177-3AD203B41FA5}">
                      <a16:colId xmlns:a16="http://schemas.microsoft.com/office/drawing/2014/main" val="2609215175"/>
                    </a:ext>
                  </a:extLst>
                </a:gridCol>
                <a:gridCol w="1487606">
                  <a:extLst>
                    <a:ext uri="{9D8B030D-6E8A-4147-A177-3AD203B41FA5}">
                      <a16:colId xmlns:a16="http://schemas.microsoft.com/office/drawing/2014/main" val="3705147903"/>
                    </a:ext>
                  </a:extLst>
                </a:gridCol>
              </a:tblGrid>
              <a:tr h="379269">
                <a:tc rowSpan="2">
                  <a:txBody>
                    <a:bodyPr/>
                    <a:lstStyle/>
                    <a:p>
                      <a:r>
                        <a:rPr lang="en-US" sz="1600" b="1" dirty="0">
                          <a:solidFill>
                            <a:schemeClr val="tx1"/>
                          </a:solidFill>
                        </a:rPr>
                        <a:t>Risk 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r>
                        <a:rPr lang="en-US" sz="1600" b="1" dirty="0">
                          <a:solidFill>
                            <a:schemeClr val="tx1"/>
                          </a:solidFill>
                        </a:rPr>
                        <a:t>Risk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r>
                        <a:rPr lang="en-US" sz="1800" b="1" dirty="0">
                          <a:solidFill>
                            <a:schemeClr val="tx1"/>
                          </a:solidFill>
                        </a:rPr>
                        <a:t>Initial Risk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1600" b="1" dirty="0">
                          <a:solidFill>
                            <a:schemeClr val="tx1"/>
                          </a:solidFill>
                        </a:rPr>
                        <a:t>Mitigation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r>
                        <a:rPr lang="en-US" sz="1800" b="1" dirty="0">
                          <a:solidFill>
                            <a:schemeClr val="tx1"/>
                          </a:solidFill>
                        </a:rPr>
                        <a:t>Residual Risk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4518150"/>
                  </a:ext>
                </a:extLst>
              </a:tr>
              <a:tr h="345889">
                <a:tc vMerge="1">
                  <a:txBody>
                    <a:bodyPr/>
                    <a:lstStyle/>
                    <a:p>
                      <a:endParaRPr lang="en-US"/>
                    </a:p>
                  </a:txBody>
                  <a:tcPr/>
                </a:tc>
                <a:tc vMerge="1">
                  <a:txBody>
                    <a:bodyPr/>
                    <a:lstStyle/>
                    <a:p>
                      <a:endParaRPr lang="en-US"/>
                    </a:p>
                  </a:txBody>
                  <a:tcPr/>
                </a:tc>
                <a:tc>
                  <a:txBody>
                    <a:bodyPr/>
                    <a:lstStyle/>
                    <a:p>
                      <a:r>
                        <a:rPr lang="en-US" sz="1600" b="1" dirty="0">
                          <a:solidFill>
                            <a:schemeClr val="tx1"/>
                          </a:solidFill>
                        </a:rPr>
                        <a:t>Classification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b="1" dirty="0">
                          <a:solidFill>
                            <a:schemeClr val="tx1"/>
                          </a:solidFill>
                        </a:rPr>
                        <a:t>Impact</a:t>
                      </a:r>
                      <a:endParaRPr lang="en-US" sz="2400" b="1" dirty="0">
                        <a:solidFill>
                          <a:schemeClr val="tx1"/>
                        </a:solidFill>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vMerge="1">
                  <a:txBody>
                    <a:bodyPr/>
                    <a:lstStyle/>
                    <a:p>
                      <a:endParaRPr lang="en-US"/>
                    </a:p>
                  </a:txBody>
                  <a:tcPr/>
                </a:tc>
                <a:tc>
                  <a:txBody>
                    <a:bodyPr/>
                    <a:lstStyle/>
                    <a:p>
                      <a:r>
                        <a:rPr lang="en-US" sz="1600" b="1" dirty="0">
                          <a:solidFill>
                            <a:schemeClr val="tx1"/>
                          </a:solidFill>
                        </a:rPr>
                        <a:t>Classification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b="1" dirty="0">
                          <a:solidFill>
                            <a:schemeClr val="tx1"/>
                          </a:solidFill>
                        </a:rPr>
                        <a:t>Impact</a:t>
                      </a:r>
                      <a:endParaRPr lang="en-US" sz="2400" b="1" dirty="0">
                        <a:solidFill>
                          <a:schemeClr val="tx1"/>
                        </a:solidFill>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491875114"/>
                  </a:ext>
                </a:extLst>
              </a:tr>
              <a:tr h="1013484">
                <a:tc>
                  <a:txBody>
                    <a:bodyPr/>
                    <a:lstStyle/>
                    <a:p>
                      <a:r>
                        <a:rPr lang="en-US" sz="1400" b="0" i="1" dirty="0">
                          <a:solidFill>
                            <a:schemeClr val="tx1">
                              <a:lumMod val="50000"/>
                              <a:lumOff val="50000"/>
                            </a:schemeClr>
                          </a:solidFill>
                        </a:rPr>
                        <a:t>&lt;id&gt;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1" dirty="0">
                          <a:solidFill>
                            <a:schemeClr val="tx1">
                              <a:lumMod val="50000"/>
                              <a:lumOff val="50000"/>
                            </a:schemeClr>
                          </a:solidFill>
                        </a:rPr>
                        <a:t>&lt;risk description&gt;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1" dirty="0">
                          <a:solidFill>
                            <a:schemeClr val="tx1">
                              <a:lumMod val="50000"/>
                              <a:lumOff val="50000"/>
                            </a:schemeClr>
                          </a:solidFill>
                        </a:rPr>
                        <a:t>&lt;initial risk classification&gt;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1" dirty="0">
                          <a:solidFill>
                            <a:schemeClr val="tx1">
                              <a:lumMod val="50000"/>
                              <a:lumOff val="50000"/>
                            </a:schemeClr>
                          </a:solidFill>
                        </a:rPr>
                        <a:t>&lt;description of impact of initial risk on the organization or architecture&gt;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1" dirty="0">
                          <a:solidFill>
                            <a:schemeClr val="tx1">
                              <a:lumMod val="50000"/>
                              <a:lumOff val="50000"/>
                            </a:schemeClr>
                          </a:solidFill>
                        </a:rPr>
                        <a:t>&lt;description of mitigation action&gt;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1" dirty="0">
                          <a:solidFill>
                            <a:schemeClr val="tx1">
                              <a:lumMod val="50000"/>
                              <a:lumOff val="50000"/>
                            </a:schemeClr>
                          </a:solidFill>
                        </a:rPr>
                        <a:t>&lt;risk level after mitigation action&gt;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0" i="1" dirty="0">
                          <a:solidFill>
                            <a:schemeClr val="tx1">
                              <a:lumMod val="50000"/>
                              <a:lumOff val="50000"/>
                            </a:schemeClr>
                          </a:solidFill>
                        </a:rPr>
                        <a:t>&lt;description of impact mitigation action and of residual risk on the organization or architecture&gt;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6747086"/>
                  </a:ext>
                </a:extLst>
              </a:tr>
              <a:tr h="312509">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b="1" dirty="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8982866"/>
                  </a:ext>
                </a:extLst>
              </a:tr>
            </a:tbl>
          </a:graphicData>
        </a:graphic>
      </p:graphicFrame>
      <p:sp>
        <p:nvSpPr>
          <p:cNvPr id="5" name="Title 7">
            <a:extLst>
              <a:ext uri="{FF2B5EF4-FFF2-40B4-BE49-F238E27FC236}">
                <a16:creationId xmlns:a16="http://schemas.microsoft.com/office/drawing/2014/main" id="{49540517-184A-1B44-97AB-40F2BC8E8CD0}"/>
              </a:ext>
            </a:extLst>
          </p:cNvPr>
          <p:cNvSpPr txBox="1">
            <a:spLocks/>
          </p:cNvSpPr>
          <p:nvPr/>
        </p:nvSpPr>
        <p:spPr>
          <a:xfrm>
            <a:off x="504711" y="713942"/>
            <a:ext cx="6822064" cy="732508"/>
          </a:xfrm>
          <a:prstGeom prst="rect">
            <a:avLst/>
          </a:prstGeom>
        </p:spPr>
        <p:txBody>
          <a:bodyPr/>
          <a:lstStyle>
            <a:lvl1pPr algn="l" defTabSz="1233663" rtl="0" eaLnBrk="1" latinLnBrk="0" hangingPunct="1">
              <a:spcBef>
                <a:spcPct val="0"/>
              </a:spcBef>
              <a:buNone/>
              <a:defRPr sz="2720" b="1" kern="1200" baseline="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Risk Analysis </a:t>
            </a:r>
            <a:r>
              <a:rPr lang="en-US" dirty="0">
                <a:solidFill>
                  <a:schemeClr val="accent1"/>
                </a:solidFill>
                <a:latin typeface="Arial" panose="020B0604020202020204" pitchFamily="34" charset="0"/>
                <a:cs typeface="Arial" panose="020B0604020202020204" pitchFamily="34" charset="0"/>
              </a:rPr>
              <a:t>Template</a:t>
            </a:r>
            <a:endParaRPr lang="en-US" sz="204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9438563"/>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E2090D-A5A3-428A-881D-863891D35550}">
  <ds:schemaRefs>
    <ds:schemaRef ds:uri="http://schemas.microsoft.com/office/2006/metadata/properties"/>
    <ds:schemaRef ds:uri="http://schemas.microsoft.com/office/infopath/2007/PartnerControls"/>
    <ds:schemaRef ds:uri="http://schemas.openxmlformats.org/package/2006/metadata/core-properties"/>
    <ds:schemaRef ds:uri="http://purl.org/dc/terms/"/>
    <ds:schemaRef ds:uri="http://schemas.microsoft.com/office/2006/documentManagement/types"/>
    <ds:schemaRef ds:uri="4ef8eab0-a2b2-4607-a539-27545da673d0"/>
    <ds:schemaRef ds:uri="http://purl.org/dc/elements/1.1/"/>
    <ds:schemaRef ds:uri="a4db2a34-0736-46a6-8e57-adada2c67914"/>
    <ds:schemaRef ds:uri="http://www.w3.org/XML/1998/namespace"/>
    <ds:schemaRef ds:uri="http://purl.org/dc/dcmitype/"/>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10008</TotalTime>
  <Words>251</Words>
  <Application>Microsoft Macintosh PowerPoint</Application>
  <PresentationFormat>Custom</PresentationFormat>
  <Paragraphs>30</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Ozenc, Kursat</cp:lastModifiedBy>
  <cp:revision>203</cp:revision>
  <cp:lastPrinted>2021-02-11T17:13:44Z</cp:lastPrinted>
  <dcterms:created xsi:type="dcterms:W3CDTF">2017-06-28T14:20:32Z</dcterms:created>
  <dcterms:modified xsi:type="dcterms:W3CDTF">2021-06-22T17:09:05Z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