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67" r:id="rId2"/>
  </p:sldMasterIdLst>
  <p:notesMasterIdLst>
    <p:notesMasterId r:id="rId10"/>
  </p:notesMasterIdLst>
  <p:sldIdLst>
    <p:sldId id="326" r:id="rId3"/>
    <p:sldId id="331" r:id="rId4"/>
    <p:sldId id="335" r:id="rId5"/>
    <p:sldId id="333" r:id="rId6"/>
    <p:sldId id="332" r:id="rId7"/>
    <p:sldId id="334" r:id="rId8"/>
    <p:sldId id="33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B5B5"/>
    <a:srgbClr val="9D9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42"/>
    <p:restoredTop sz="81064"/>
  </p:normalViewPr>
  <p:slideViewPr>
    <p:cSldViewPr snapToGrid="0" showGuides="1">
      <p:cViewPr>
        <p:scale>
          <a:sx n="90" d="100"/>
          <a:sy n="90" d="100"/>
        </p:scale>
        <p:origin x="1552" y="1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A0C55-0A43-4745-BC94-E16AD9871557}" type="datetimeFigureOut">
              <a:rPr lang="en-US" smtClean="0"/>
              <a:t>7/21/17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85392D-5046-8E4D-9A5B-EF4BDAEEB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97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7A2F0A-5882-6C46-A474-571327B56BA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062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743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304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2520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937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659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55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://experience.sap.com/designservices/scenes" TargetMode="External"/><Relationship Id="rId4" Type="http://schemas.openxmlformats.org/officeDocument/2006/relationships/hyperlink" Target="mailto:karen.detken@sap.com" TargetMode="External"/><Relationship Id="rId5" Type="http://schemas.openxmlformats.org/officeDocument/2006/relationships/image" Target="../media/image5.emf"/><Relationship Id="rId1" Type="http://schemas.openxmlformats.org/officeDocument/2006/relationships/slideMaster" Target="../slideMasters/slideMaster2.xml"/><Relationship Id="rId2" Type="http://schemas.openxmlformats.org/officeDocument/2006/relationships/hyperlink" Target="http://creativecommons.org/licenses/by-nc-sa/4.0/" TargetMode="Externa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3.emf"/><Relationship Id="rId5" Type="http://schemas.openxmlformats.org/officeDocument/2006/relationships/hyperlink" Target="http://creativecommons.org/licenses/by-nc-sa/4.0/" TargetMode="External"/><Relationship Id="rId6" Type="http://schemas.openxmlformats.org/officeDocument/2006/relationships/image" Target="../media/image8.emf"/><Relationship Id="rId7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yboar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5861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0108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9169" y="1295400"/>
            <a:ext cx="3993662" cy="454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671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w_to_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786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br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06200" y="475200"/>
            <a:ext cx="5486400" cy="2286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2000" b="0" i="0" baseline="0">
                <a:solidFill>
                  <a:schemeClr val="bg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ELEMENT CATEGORY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752600" y="5638799"/>
            <a:ext cx="9840000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spc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This work is licensed under the Creative Commons Attribution-</a:t>
            </a:r>
            <a:r>
              <a:rPr lang="en-US" sz="1000" b="0" i="0" u="none" strike="noStrike" spc="0" baseline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NonCommercial</a:t>
            </a:r>
            <a:r>
              <a:rPr lang="en-US" sz="1000" b="0" i="0" u="none" strike="noStrike" spc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-</a:t>
            </a:r>
            <a:r>
              <a:rPr lang="en-US" sz="1000" b="0" i="0" u="none" strike="noStrike" spc="0" baseline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ShareAlike</a:t>
            </a:r>
            <a:r>
              <a:rPr lang="en-US" sz="1000" b="0" i="0" u="none" strike="noStrike" spc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 4.0 International License. To view a copy of this license, visit </a:t>
            </a:r>
            <a:r>
              <a:rPr lang="en-US" sz="1000" b="0" i="0" u="none" strike="noStrike" spc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hlinkClick r:id="rId2"/>
              </a:rPr>
              <a:t>http://creativecommons.org/licenses/by-nc-sa/4.0/</a:t>
            </a:r>
            <a:r>
              <a:rPr lang="en-US" sz="1000" b="0" i="0" u="none" strike="noStrike" spc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. For more information about Scenes visit: 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hlinkClick r:id="rId3"/>
              </a:rPr>
              <a:t>experience.sap.com/designservices/scenes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 or contact 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hlinkClick r:id="rId4"/>
              </a:rPr>
              <a:t>karen.detken@sap.com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 </a:t>
            </a:r>
            <a:endParaRPr lang="en-US" sz="1000" spc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609600" y="5486399"/>
            <a:ext cx="10972800" cy="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 flipV="1">
            <a:off x="609600" y="6095999"/>
            <a:ext cx="10972800" cy="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09600" y="5637219"/>
            <a:ext cx="983364" cy="344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674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4548851"/>
          </a:xfrm>
          <a:prstGeom prst="rect">
            <a:avLst/>
          </a:prstGeom>
          <a:solidFill>
            <a:srgbClr val="FAAB1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solidFill>
                <a:srgbClr val="FAAB1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94306" y="293676"/>
            <a:ext cx="1920365" cy="1420848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0" y="5527040"/>
            <a:ext cx="12192000" cy="13309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56981" y="439292"/>
            <a:ext cx="5278037" cy="1812891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456981" y="2272900"/>
            <a:ext cx="5374502" cy="3153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Every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great</a:t>
            </a:r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experience</a:t>
            </a:r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starts</a:t>
            </a:r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with</a:t>
            </a:r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 a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great</a:t>
            </a:r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story</a:t>
            </a:r>
            <a:endParaRPr lang="en-US" sz="1800" b="1" i="0" dirty="0" smtClean="0">
              <a:solidFill>
                <a:srgbClr val="FFFFFF"/>
              </a:solidFill>
              <a:latin typeface="BentonSans" charset="0"/>
              <a:ea typeface="BentonSans" charset="0"/>
              <a:cs typeface="BentonSans" charset="0"/>
            </a:endParaRPr>
          </a:p>
        </p:txBody>
      </p:sp>
      <p:sp>
        <p:nvSpPr>
          <p:cNvPr id="13" name="Title 4"/>
          <p:cNvSpPr>
            <a:spLocks noGrp="1"/>
          </p:cNvSpPr>
          <p:nvPr>
            <p:ph type="title" hasCustomPrompt="1"/>
          </p:nvPr>
        </p:nvSpPr>
        <p:spPr>
          <a:xfrm>
            <a:off x="10063424" y="537170"/>
            <a:ext cx="1544827" cy="49256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ctr">
              <a:defRPr sz="1600" b="0" i="0">
                <a:solidFill>
                  <a:schemeClr val="tx1"/>
                </a:solidFill>
                <a:latin typeface="Permanent Marker" charset="0"/>
                <a:ea typeface="Permanent Marker" charset="0"/>
                <a:cs typeface="Permanent Marker" charset="0"/>
              </a:defRPr>
            </a:lvl1pPr>
          </a:lstStyle>
          <a:p>
            <a:r>
              <a:rPr lang="de-DE" dirty="0" err="1" smtClean="0"/>
              <a:t>storytelling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workshop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008454" y="1096823"/>
            <a:ext cx="1692068" cy="307776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>
            <a:lvl1pPr marL="0" indent="0" algn="ctr">
              <a:spcBef>
                <a:spcPts val="0"/>
              </a:spcBef>
              <a:buNone/>
              <a:defRPr sz="1067" b="0" i="0" baseline="0">
                <a:solidFill>
                  <a:schemeClr val="tx1"/>
                </a:solidFill>
                <a:latin typeface="BentonSans Regular"/>
                <a:cs typeface="BentonSans Regular"/>
              </a:defRPr>
            </a:lvl1pPr>
          </a:lstStyle>
          <a:p>
            <a:pPr lvl="0"/>
            <a:r>
              <a:rPr lang="de-DE" dirty="0" err="1" smtClean="0"/>
              <a:t>Subtitle</a:t>
            </a:r>
            <a:endParaRPr lang="en-US" dirty="0"/>
          </a:p>
        </p:txBody>
      </p:sp>
      <p:sp>
        <p:nvSpPr>
          <p:cNvPr id="18" name="TextBox 17"/>
          <p:cNvSpPr txBox="1">
            <a:spLocks noChangeArrowheads="1"/>
          </p:cNvSpPr>
          <p:nvPr userDrawn="1"/>
        </p:nvSpPr>
        <p:spPr bwMode="auto">
          <a:xfrm>
            <a:off x="1364428" y="6536267"/>
            <a:ext cx="5712500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r>
              <a:rPr lang="en-US" altLang="en-US" sz="900" b="0" i="0" dirty="0" smtClean="0">
                <a:solidFill>
                  <a:schemeClr val="bg2">
                    <a:lumMod val="75000"/>
                  </a:schemeClr>
                </a:solidFill>
                <a:latin typeface="BentonSans Book" charset="0"/>
                <a:ea typeface="BentonSans Book" charset="0"/>
                <a:cs typeface="BentonSans Book" charset="0"/>
              </a:rPr>
              <a:t>© 2017 </a:t>
            </a:r>
            <a:r>
              <a:rPr lang="en-US" altLang="en-US" sz="900" b="0" i="0" dirty="0">
                <a:solidFill>
                  <a:schemeClr val="bg2">
                    <a:lumMod val="75000"/>
                  </a:schemeClr>
                </a:solidFill>
                <a:latin typeface="BentonSans Book" charset="0"/>
                <a:ea typeface="BentonSans Book" charset="0"/>
                <a:cs typeface="BentonSans Book" charset="0"/>
              </a:rPr>
              <a:t>SAP SE or an SAP affiliate company. All rights reserved.</a:t>
            </a:r>
            <a:endParaRPr lang="en-US" altLang="en-US" sz="900" b="0" i="0" dirty="0" smtClean="0">
              <a:solidFill>
                <a:schemeClr val="bg2">
                  <a:lumMod val="75000"/>
                </a:schemeClr>
              </a:solidFill>
              <a:latin typeface="BentonSans Book" charset="0"/>
              <a:ea typeface="BentonSans Book" charset="0"/>
              <a:cs typeface="BentonSans Book" charset="0"/>
            </a:endParaRPr>
          </a:p>
        </p:txBody>
      </p:sp>
      <p:pic>
        <p:nvPicPr>
          <p:cNvPr id="19" name="Bild 1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480234"/>
            <a:ext cx="897231" cy="19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2264339" y="5771764"/>
            <a:ext cx="7819487" cy="420756"/>
            <a:chOff x="1603068" y="4317747"/>
            <a:chExt cx="5864616" cy="315567"/>
          </a:xfrm>
        </p:grpSpPr>
        <p:sp>
          <p:nvSpPr>
            <p:cNvPr id="21" name="TextBox 20"/>
            <p:cNvSpPr txBox="1"/>
            <p:nvPr/>
          </p:nvSpPr>
          <p:spPr>
            <a:xfrm>
              <a:off x="2413635" y="4317747"/>
              <a:ext cx="5054049" cy="315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67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This work is licensed under the Creative Commons Attribution-</a:t>
              </a:r>
              <a:r>
                <a:rPr lang="en-US" sz="1067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NonCommercial</a:t>
              </a:r>
              <a:r>
                <a:rPr lang="en-US" sz="1067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-</a:t>
              </a:r>
              <a:r>
                <a:rPr lang="en-US" sz="1067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ShareAlike</a:t>
              </a:r>
              <a:r>
                <a:rPr lang="en-US" sz="1067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 4.0 International License. To view a copy of this license, visit </a:t>
              </a:r>
              <a:r>
                <a:rPr lang="en-US" sz="1067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charset="0"/>
                  <a:ea typeface="Arial" charset="0"/>
                  <a:cs typeface="Arial" charset="0"/>
                  <a:hlinkClick r:id="rId5"/>
                </a:rPr>
                <a:t>http://creativecommons.org/licenses/by-nc-sa/4.0/</a:t>
              </a:r>
              <a:r>
                <a:rPr lang="en-US" sz="1067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. </a:t>
              </a:r>
              <a:endParaRPr lang="en-US" sz="106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03068" y="4330090"/>
              <a:ext cx="777238" cy="272034"/>
            </a:xfrm>
            <a:prstGeom prst="rect">
              <a:avLst/>
            </a:prstGeom>
          </p:spPr>
        </p:pic>
      </p:grp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63" y="3019023"/>
            <a:ext cx="10768024" cy="235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43222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092">
          <p15:clr>
            <a:srgbClr val="FBAE40"/>
          </p15:clr>
        </p15:guide>
        <p15:guide id="2" pos="2880">
          <p15:clr>
            <a:srgbClr val="FBAE40"/>
          </p15:clr>
        </p15:guide>
        <p15:guide id="3" orient="horz" pos="1720">
          <p15:clr>
            <a:srgbClr val="FBAE40"/>
          </p15:clr>
        </p15:guide>
        <p15:guide id="4" orient="horz" pos="90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experience.sap.com/designservices/" TargetMode="External"/><Relationship Id="rId4" Type="http://schemas.openxmlformats.org/officeDocument/2006/relationships/hyperlink" Target="http://experience.sap.com/designservices/scenes" TargetMode="External"/><Relationship Id="rId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7" Type="http://schemas.openxmlformats.org/officeDocument/2006/relationships/image" Target="../media/image2.emf"/><Relationship Id="rId8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6324600"/>
            <a:ext cx="12192000" cy="533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1600200" y="6553852"/>
            <a:ext cx="9798465" cy="179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algn="l" rtl="0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b="0" i="0" u="none" strike="noStrike" spc="0" baseline="0" dirty="0" smtClean="0">
                <a:solidFill>
                  <a:srgbClr val="9D9C9C"/>
                </a:solidFill>
                <a:latin typeface="Arial" charset="0"/>
              </a:rPr>
              <a:t>Storyboard created with </a:t>
            </a:r>
            <a:r>
              <a:rPr lang="en-US" sz="1000" b="1" i="0" u="none" strike="noStrike" spc="0" baseline="0" dirty="0" smtClean="0">
                <a:solidFill>
                  <a:srgbClr val="9D9C9C"/>
                </a:solidFill>
                <a:latin typeface="Arial" charset="0"/>
              </a:rPr>
              <a:t>“Scenes”</a:t>
            </a:r>
            <a:r>
              <a:rPr lang="en-US" sz="1000" b="0" i="0" u="none" strike="noStrike" spc="0" baseline="0" dirty="0" smtClean="0">
                <a:solidFill>
                  <a:srgbClr val="9D9C9C"/>
                </a:solidFill>
                <a:latin typeface="Arial" charset="0"/>
              </a:rPr>
              <a:t> by the SAP </a:t>
            </a:r>
            <a:r>
              <a:rPr lang="en-US" sz="1000" b="0" i="0" u="none" strike="noStrike" spc="0" baseline="0" dirty="0" smtClean="0">
                <a:solidFill>
                  <a:schemeClr val="accent2"/>
                </a:solidFill>
                <a:latin typeface="Arial" charset="0"/>
                <a:hlinkClick r:id="rId3"/>
              </a:rPr>
              <a:t>Design &amp; Co-Innovation Center</a:t>
            </a:r>
            <a:r>
              <a:rPr lang="en-US" sz="1000" b="0" i="0" u="none" strike="noStrike" spc="0" baseline="0" dirty="0" smtClean="0">
                <a:solidFill>
                  <a:srgbClr val="9D9C9C"/>
                </a:solidFill>
                <a:latin typeface="Arial" charset="0"/>
              </a:rPr>
              <a:t>. For more information about “Scenes” visit </a:t>
            </a:r>
            <a:r>
              <a:rPr lang="en-US" sz="1000" b="0" i="0" u="none" strike="noStrike" spc="0" baseline="0" dirty="0" err="1" smtClean="0">
                <a:ln>
                  <a:noFill/>
                </a:ln>
                <a:solidFill>
                  <a:schemeClr val="accent2"/>
                </a:solidFill>
                <a:latin typeface="Arial" charset="0"/>
                <a:hlinkClick r:id="rId4"/>
              </a:rPr>
              <a:t>experience.sap.com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hlinkClick r:id="rId4"/>
              </a:rPr>
              <a:t>/</a:t>
            </a:r>
            <a:r>
              <a:rPr lang="en-US" sz="1000" b="0" i="0" u="none" strike="noStrike" spc="0" baseline="0" dirty="0" err="1" smtClean="0">
                <a:ln>
                  <a:noFill/>
                </a:ln>
                <a:solidFill>
                  <a:schemeClr val="accent2"/>
                </a:solidFill>
                <a:latin typeface="Arial" charset="0"/>
                <a:hlinkClick r:id="rId4"/>
              </a:rPr>
              <a:t>designservices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hlinkClick r:id="rId4"/>
              </a:rPr>
              <a:t>/scenes</a:t>
            </a:r>
            <a:endParaRPr lang="en-US" sz="1000" spc="0" baseline="0" dirty="0">
              <a:ln>
                <a:noFill/>
              </a:ln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09600" y="6446635"/>
            <a:ext cx="838200" cy="28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117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32" userDrawn="1">
          <p15:clr>
            <a:srgbClr val="F26B43"/>
          </p15:clr>
        </p15:guide>
        <p15:guide id="2" orient="horz" pos="3888">
          <p15:clr>
            <a:srgbClr val="F26B43"/>
          </p15:clr>
        </p15:guide>
        <p15:guide id="3" pos="3840">
          <p15:clr>
            <a:srgbClr val="F26B43"/>
          </p15:clr>
        </p15:guide>
        <p15:guide id="4" pos="384">
          <p15:clr>
            <a:srgbClr val="F26B43"/>
          </p15:clr>
        </p15:guide>
        <p15:guide id="5" pos="7296">
          <p15:clr>
            <a:srgbClr val="F26B43"/>
          </p15:clr>
        </p15:guide>
        <p15:guide id="6" orient="horz" pos="720" userDrawn="1">
          <p15:clr>
            <a:srgbClr val="F26B43"/>
          </p15:clr>
        </p15:guide>
        <p15:guide id="7" orient="horz" pos="230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09600" y="266700"/>
            <a:ext cx="1447800" cy="495300"/>
          </a:xfrm>
          <a:prstGeom prst="rect">
            <a:avLst/>
          </a:prstGeom>
        </p:spPr>
      </p:pic>
      <p:pic>
        <p:nvPicPr>
          <p:cNvPr id="4" name="Bild 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176112"/>
            <a:ext cx="1334947" cy="289239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2111992" y="6299665"/>
            <a:ext cx="57125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r>
              <a:rPr lang="en-US" altLang="en-US" sz="1000" b="0" i="0" dirty="0" smtClean="0">
                <a:solidFill>
                  <a:schemeClr val="bg2">
                    <a:lumMod val="75000"/>
                  </a:schemeClr>
                </a:solidFill>
                <a:latin typeface="BentonSans Book" charset="0"/>
                <a:ea typeface="BentonSans Book" charset="0"/>
                <a:cs typeface="BentonSans Book" charset="0"/>
              </a:rPr>
              <a:t>© 2017 </a:t>
            </a:r>
            <a:r>
              <a:rPr lang="en-US" altLang="en-US" sz="1000" b="0" i="0" dirty="0">
                <a:solidFill>
                  <a:schemeClr val="bg2">
                    <a:lumMod val="75000"/>
                  </a:schemeClr>
                </a:solidFill>
                <a:latin typeface="BentonSans Book" charset="0"/>
                <a:ea typeface="BentonSans Book" charset="0"/>
                <a:cs typeface="BentonSans Book" charset="0"/>
              </a:rPr>
              <a:t>SAP SE or an SAP affiliate company. All rights reserved.</a:t>
            </a:r>
            <a:endParaRPr lang="en-US" altLang="en-US" sz="1000" b="0" i="0" dirty="0" smtClean="0">
              <a:solidFill>
                <a:schemeClr val="bg2">
                  <a:lumMod val="75000"/>
                </a:schemeClr>
              </a:solidFill>
              <a:latin typeface="BentonSans Book" charset="0"/>
              <a:ea typeface="BentonSans Book" charset="0"/>
              <a:cs typeface="BentonSans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25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4" r:id="rId3"/>
    <p:sldLayoutId id="2147483668" r:id="rId4"/>
    <p:sldLayoutId id="214748367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384" userDrawn="1">
          <p15:clr>
            <a:srgbClr val="F26B43"/>
          </p15:clr>
        </p15:guide>
        <p15:guide id="3" pos="7296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432" userDrawn="1">
          <p15:clr>
            <a:srgbClr val="F26B43"/>
          </p15:clr>
        </p15:guide>
        <p15:guide id="6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perience.sap.com/designservices/scenes" TargetMode="External"/><Relationship Id="rId4" Type="http://schemas.openxmlformats.org/officeDocument/2006/relationships/image" Target="../media/image10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394685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  <a:hlinkClick r:id="rId3"/>
              </a:rPr>
              <a:t>experience.sap.com/designservices/scenes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5457" y="598055"/>
            <a:ext cx="9906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98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ACCESSORIES &amp; TRANSPORTATION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807" y="1696266"/>
            <a:ext cx="3156714" cy="29518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869" y="1880345"/>
            <a:ext cx="2903696" cy="29036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763" y="3150822"/>
            <a:ext cx="1843426" cy="157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64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ACCESSORIES &amp; TRANSPORTATION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388" y="1606916"/>
            <a:ext cx="2722969" cy="34579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492" y="2339824"/>
            <a:ext cx="2168735" cy="2566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73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900" y="2006600"/>
            <a:ext cx="8953500" cy="283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61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760" y="703800"/>
            <a:ext cx="7040880" cy="4734560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873" y="703800"/>
            <a:ext cx="7071360" cy="488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67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840" y="589500"/>
            <a:ext cx="6878320" cy="466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24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enes Storybo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ScenesTemplate3" id="{32EC3550-74D2-A944-A05B-C9548BCC2F9D}" vid="{737D03A2-3330-884B-B772-0889B5340D2C}"/>
    </a:ext>
  </a:extLst>
</a:theme>
</file>

<file path=ppt/theme/theme2.xml><?xml version="1.0" encoding="utf-8"?>
<a:theme xmlns:a="http://schemas.openxmlformats.org/drawingml/2006/main" name="Scenes Explanat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enesTemplate3" id="{32EC3550-74D2-A944-A05B-C9548BCC2F9D}" vid="{3FA4B588-2099-7442-8290-16CEBAF0DDC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10138</TotalTime>
  <Words>18</Words>
  <Application>Microsoft Macintosh PowerPoint</Application>
  <PresentationFormat>Widescreen</PresentationFormat>
  <Paragraphs>14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BentonSans</vt:lpstr>
      <vt:lpstr>BentonSans Book</vt:lpstr>
      <vt:lpstr>BentonSans Regular</vt:lpstr>
      <vt:lpstr>Calibri</vt:lpstr>
      <vt:lpstr>Permanent Marker</vt:lpstr>
      <vt:lpstr>Arial</vt:lpstr>
      <vt:lpstr>Scenes Storyboard</vt:lpstr>
      <vt:lpstr>Scenes Explanations</vt:lpstr>
      <vt:lpstr>PowerPoint Presentation</vt:lpstr>
      <vt:lpstr>ACCESSORIES &amp; TRANSPORTATION</vt:lpstr>
      <vt:lpstr>ACCESSORIES &amp; TRANSPORTATION</vt:lpstr>
      <vt:lpstr>BUILDINGS</vt:lpstr>
      <vt:lpstr>BACKGROUNDS</vt:lpstr>
      <vt:lpstr>BACKGROUNDS</vt:lpstr>
      <vt:lpstr>BACKGROUNDS</vt:lpstr>
    </vt:vector>
  </TitlesOfParts>
  <Company/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Detken, Karen</dc:creator>
  <cp:lastModifiedBy>Karen Detken</cp:lastModifiedBy>
  <cp:revision>174</cp:revision>
  <dcterms:created xsi:type="dcterms:W3CDTF">2015-11-10T20:44:42Z</dcterms:created>
  <dcterms:modified xsi:type="dcterms:W3CDTF">2017-07-21T14:02:39Z</dcterms:modified>
</cp:coreProperties>
</file>