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7" r:id="rId2"/>
  </p:sldMasterIdLst>
  <p:notesMasterIdLst>
    <p:notesMasterId r:id="rId7"/>
  </p:notesMasterIdLst>
  <p:sldIdLst>
    <p:sldId id="326" r:id="rId3"/>
    <p:sldId id="258" r:id="rId4"/>
    <p:sldId id="332" r:id="rId5"/>
    <p:sldId id="33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5B5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04"/>
    <p:restoredTop sz="81007"/>
  </p:normalViewPr>
  <p:slideViewPr>
    <p:cSldViewPr snapToGrid="0" showGuides="1">
      <p:cViewPr>
        <p:scale>
          <a:sx n="111" d="100"/>
          <a:sy n="111" d="100"/>
        </p:scale>
        <p:origin x="94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A0C55-0A43-4745-BC94-E16AD9871557}" type="datetimeFigureOut">
              <a:rPr lang="en-US" smtClean="0"/>
              <a:t>8/23/17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5392D-5046-8E4D-9A5B-EF4BDAEE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9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7A2F0A-5882-6C46-A474-571327B56BA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062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61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37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5392D-5046-8E4D-9A5B-EF4BDAEEBF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4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scenes" TargetMode="External"/><Relationship Id="rId4" Type="http://schemas.openxmlformats.org/officeDocument/2006/relationships/hyperlink" Target="mailto:karen.detken@sap.com" TargetMode="External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2" Type="http://schemas.openxmlformats.org/officeDocument/2006/relationships/hyperlink" Target="http://creativecommons.org/licenses/by-nc-sa/4.0/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3.emf"/><Relationship Id="rId5" Type="http://schemas.openxmlformats.org/officeDocument/2006/relationships/hyperlink" Target="http://creativecommons.org/licenses/by-nc-sa/4.0/" TargetMode="External"/><Relationship Id="rId6" Type="http://schemas.openxmlformats.org/officeDocument/2006/relationships/image" Target="../media/image8.emf"/><Relationship Id="rId7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yboar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86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10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169" y="1295400"/>
            <a:ext cx="3993662" cy="454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7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w_to_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86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06200" y="475200"/>
            <a:ext cx="5486400" cy="2286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000" b="0" i="0" baseline="0">
                <a:solidFill>
                  <a:schemeClr val="bg2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ELEMENT CATEGORY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752600" y="5638799"/>
            <a:ext cx="98400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This work is licensed under the Creative Commons Attribution-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NonCommercial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-</a:t>
            </a:r>
            <a:r>
              <a:rPr lang="en-US" sz="1000" b="0" i="0" u="none" strike="noStrike" spc="0" baseline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ShareAlike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4.0 International License. To view a copy of this license, visit 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2"/>
              </a:rPr>
              <a:t>http://creativecommons.org/licenses/by-nc-sa/4.0/</a:t>
            </a:r>
            <a:r>
              <a:rPr lang="en-US" sz="1000" b="0" i="0" u="none" strike="noStrike" spc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. For more information about Scenes visit: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3"/>
              </a:rPr>
              <a:t>experience.sap.com/designservices/scenes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or contact 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hlinkClick r:id="rId4"/>
              </a:rPr>
              <a:t>karen.detken@sap.com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</a:t>
            </a:r>
            <a:endParaRPr lang="en-US" sz="1000" spc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609600" y="54863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 flipV="1">
            <a:off x="609600" y="6095999"/>
            <a:ext cx="10972800" cy="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5637219"/>
            <a:ext cx="983364" cy="34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74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4548851"/>
          </a:xfrm>
          <a:prstGeom prst="rect">
            <a:avLst/>
          </a:prstGeom>
          <a:solidFill>
            <a:srgbClr val="FAAB1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rgbClr val="FAAB1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94306" y="293676"/>
            <a:ext cx="1920365" cy="142084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0" y="5527040"/>
            <a:ext cx="12192000" cy="1330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6981" y="439292"/>
            <a:ext cx="5278037" cy="181289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56981" y="2272900"/>
            <a:ext cx="5374502" cy="3153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Every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experience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starts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with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a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great</a:t>
            </a:r>
            <a:r>
              <a:rPr lang="de-DE" sz="1800" b="1" i="0" dirty="0" smtClean="0">
                <a:latin typeface="BentonSans" charset="0"/>
                <a:ea typeface="BentonSans" charset="0"/>
                <a:cs typeface="BentonSans" charset="0"/>
              </a:rPr>
              <a:t> </a:t>
            </a:r>
            <a:r>
              <a:rPr lang="de-DE" sz="1800" b="1" i="0" dirty="0" err="1" smtClean="0">
                <a:latin typeface="BentonSans" charset="0"/>
                <a:ea typeface="BentonSans" charset="0"/>
                <a:cs typeface="BentonSans" charset="0"/>
              </a:rPr>
              <a:t>story</a:t>
            </a:r>
            <a:endParaRPr lang="en-US" sz="1800" b="1" i="0" dirty="0" smtClean="0">
              <a:solidFill>
                <a:srgbClr val="FFFFFF"/>
              </a:solidFill>
              <a:latin typeface="BentonSans" charset="0"/>
              <a:ea typeface="BentonSans" charset="0"/>
              <a:cs typeface="BentonSans" charset="0"/>
            </a:endParaRPr>
          </a:p>
        </p:txBody>
      </p:sp>
      <p:sp>
        <p:nvSpPr>
          <p:cNvPr id="13" name="Title 4"/>
          <p:cNvSpPr>
            <a:spLocks noGrp="1"/>
          </p:cNvSpPr>
          <p:nvPr>
            <p:ph type="title" hasCustomPrompt="1"/>
          </p:nvPr>
        </p:nvSpPr>
        <p:spPr>
          <a:xfrm>
            <a:off x="10063424" y="537170"/>
            <a:ext cx="1544827" cy="4925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>
              <a:defRPr sz="1600" b="0" i="0">
                <a:solidFill>
                  <a:schemeClr val="tx1"/>
                </a:solidFill>
                <a:latin typeface="Permanent Marker" charset="0"/>
                <a:ea typeface="Permanent Marker" charset="0"/>
                <a:cs typeface="Permanent Marker" charset="0"/>
              </a:defRPr>
            </a:lvl1pPr>
          </a:lstStyle>
          <a:p>
            <a:r>
              <a:rPr lang="de-DE" dirty="0" err="1" smtClean="0"/>
              <a:t>storytelling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workshop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008454" y="1096823"/>
            <a:ext cx="1692068" cy="307776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1067" b="0" i="0" baseline="0">
                <a:solidFill>
                  <a:schemeClr val="tx1"/>
                </a:solidFill>
                <a:latin typeface="BentonSans Regular"/>
                <a:cs typeface="BentonSans Regular"/>
              </a:defRPr>
            </a:lvl1pPr>
          </a:lstStyle>
          <a:p>
            <a:pPr lvl="0"/>
            <a:r>
              <a:rPr lang="de-DE" dirty="0" err="1" smtClean="0"/>
              <a:t>Subtitle</a:t>
            </a:r>
            <a:endParaRPr lang="en-US" dirty="0"/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1364428" y="6536267"/>
            <a:ext cx="5712500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altLang="en-US" sz="900" b="0" i="0" dirty="0" smtClean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© 2017 </a:t>
            </a:r>
            <a:r>
              <a:rPr lang="en-US" altLang="en-US" sz="900" b="0" i="0" dirty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SAP SE or an SAP affiliate company. All rights reserved.</a:t>
            </a:r>
            <a:endParaRPr lang="en-US" altLang="en-US" sz="900" b="0" i="0" dirty="0" smtClean="0">
              <a:solidFill>
                <a:schemeClr val="bg2">
                  <a:lumMod val="75000"/>
                </a:schemeClr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  <p:pic>
        <p:nvPicPr>
          <p:cNvPr id="19" name="Bild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480234"/>
            <a:ext cx="897231" cy="194400"/>
          </a:xfrm>
          <a:prstGeom prst="rect">
            <a:avLst/>
          </a:prstGeom>
        </p:spPr>
      </p:pic>
      <p:grpSp>
        <p:nvGrpSpPr>
          <p:cNvPr id="21" name="Group 20"/>
          <p:cNvGrpSpPr/>
          <p:nvPr userDrawn="1"/>
        </p:nvGrpSpPr>
        <p:grpSpPr>
          <a:xfrm>
            <a:off x="2264339" y="5771764"/>
            <a:ext cx="7819487" cy="420756"/>
            <a:chOff x="1603068" y="4317747"/>
            <a:chExt cx="5864616" cy="315567"/>
          </a:xfrm>
        </p:grpSpPr>
        <p:sp>
          <p:nvSpPr>
            <p:cNvPr id="25" name="TextBox 24"/>
            <p:cNvSpPr txBox="1"/>
            <p:nvPr/>
          </p:nvSpPr>
          <p:spPr>
            <a:xfrm>
              <a:off x="2413635" y="4317747"/>
              <a:ext cx="5054049" cy="315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This work is licensed under the Creative Commons Attribution-</a:t>
              </a:r>
              <a:r>
                <a:rPr lang="en-US" sz="1067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NonCommercial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1067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ShareAlike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 4.0 International License. To view a copy of this license, visit 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  <a:hlinkClick r:id="rId5"/>
                </a:rPr>
                <a:t>http://creativecommons.org/licenses/by-nc-sa/4.0/</a:t>
              </a:r>
              <a:r>
                <a:rPr lang="en-US" sz="1067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. </a:t>
              </a:r>
              <a:endParaRPr lang="en-US" sz="106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03068" y="4330090"/>
              <a:ext cx="777238" cy="272034"/>
            </a:xfrm>
            <a:prstGeom prst="rect">
              <a:avLst/>
            </a:prstGeom>
          </p:spPr>
        </p:pic>
      </p:grp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3" y="3019023"/>
            <a:ext cx="10768024" cy="235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22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092">
          <p15:clr>
            <a:srgbClr val="FBAE40"/>
          </p15:clr>
        </p15:guide>
        <p15:guide id="2" pos="2880">
          <p15:clr>
            <a:srgbClr val="FBAE40"/>
          </p15:clr>
        </p15:guide>
        <p15:guide id="3" orient="horz" pos="1720">
          <p15:clr>
            <a:srgbClr val="FBAE40"/>
          </p15:clr>
        </p15:guide>
        <p15:guide id="4" orient="horz" pos="9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experience.sap.com/designservices/" TargetMode="External"/><Relationship Id="rId4" Type="http://schemas.openxmlformats.org/officeDocument/2006/relationships/hyperlink" Target="http://experience.sap.com/designservices/scenes" TargetMode="External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2.emf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324600"/>
            <a:ext cx="121920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600200" y="6553852"/>
            <a:ext cx="9798465" cy="179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algn="l" rtl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Storyboard created with </a:t>
            </a:r>
            <a:r>
              <a:rPr lang="en-US" sz="1000" b="1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“Scenes”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 by the SAP </a:t>
            </a:r>
            <a:r>
              <a:rPr lang="en-US" sz="1000" b="0" i="0" u="none" strike="noStrike" spc="0" baseline="0" dirty="0" smtClean="0">
                <a:solidFill>
                  <a:schemeClr val="accent2"/>
                </a:solidFill>
                <a:latin typeface="Arial" charset="0"/>
                <a:hlinkClick r:id="rId3"/>
              </a:rPr>
              <a:t>Design &amp; Co-Innovation Center</a:t>
            </a:r>
            <a:r>
              <a:rPr lang="en-US" sz="1000" b="0" i="0" u="none" strike="noStrike" spc="0" baseline="0" dirty="0" smtClean="0">
                <a:solidFill>
                  <a:srgbClr val="9D9C9C"/>
                </a:solidFill>
                <a:latin typeface="Arial" charset="0"/>
              </a:rPr>
              <a:t>. For more information about “Scenes” visit 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experience.sap.com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</a:t>
            </a:r>
            <a:r>
              <a:rPr lang="en-US" sz="1000" b="0" i="0" u="none" strike="noStrike" spc="0" baseline="0" dirty="0" err="1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designservices</a:t>
            </a:r>
            <a:r>
              <a:rPr lang="en-US" sz="1000" b="0" i="0" u="none" strike="noStrike" spc="0" baseline="0" dirty="0" smtClean="0">
                <a:ln>
                  <a:noFill/>
                </a:ln>
                <a:solidFill>
                  <a:schemeClr val="accent2"/>
                </a:solidFill>
                <a:latin typeface="Arial" charset="0"/>
                <a:hlinkClick r:id="rId4"/>
              </a:rPr>
              <a:t>/scenes</a:t>
            </a:r>
            <a:endParaRPr lang="en-US" sz="1000" spc="0" baseline="0" dirty="0">
              <a:ln>
                <a:noFill/>
              </a:ln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09600" y="6446635"/>
            <a:ext cx="838200" cy="28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11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orient="horz" pos="3888">
          <p15:clr>
            <a:srgbClr val="F26B43"/>
          </p15:clr>
        </p15:guide>
        <p15:guide id="3" pos="3840">
          <p15:clr>
            <a:srgbClr val="F26B43"/>
          </p15:clr>
        </p15:guide>
        <p15:guide id="4" pos="384">
          <p15:clr>
            <a:srgbClr val="F26B43"/>
          </p15:clr>
        </p15:guide>
        <p15:guide id="5" pos="7296">
          <p15:clr>
            <a:srgbClr val="F26B43"/>
          </p15:clr>
        </p15:guide>
        <p15:guide id="6" orient="horz" pos="720" userDrawn="1">
          <p15:clr>
            <a:srgbClr val="F26B43"/>
          </p15:clr>
        </p15:guide>
        <p15:guide id="7" orient="horz" pos="23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09600" y="266700"/>
            <a:ext cx="1447800" cy="495300"/>
          </a:xfrm>
          <a:prstGeom prst="rect">
            <a:avLst/>
          </a:prstGeom>
        </p:spPr>
      </p:pic>
      <p:pic>
        <p:nvPicPr>
          <p:cNvPr id="5" name="Bild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76112"/>
            <a:ext cx="1334947" cy="289239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2111992" y="6299665"/>
            <a:ext cx="57125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altLang="en-US" sz="1000" b="0" i="0" dirty="0" smtClean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© 2017 </a:t>
            </a:r>
            <a:r>
              <a:rPr lang="en-US" altLang="en-US" sz="1000" b="0" i="0" dirty="0">
                <a:solidFill>
                  <a:schemeClr val="bg2">
                    <a:lumMod val="75000"/>
                  </a:schemeClr>
                </a:solidFill>
                <a:latin typeface="BentonSans Book" charset="0"/>
                <a:ea typeface="BentonSans Book" charset="0"/>
                <a:cs typeface="BentonSans Book" charset="0"/>
              </a:rPr>
              <a:t>SAP SE or an SAP affiliate company. All rights reserved.</a:t>
            </a:r>
            <a:endParaRPr lang="en-US" altLang="en-US" sz="1000" b="0" i="0" dirty="0" smtClean="0">
              <a:solidFill>
                <a:schemeClr val="bg2">
                  <a:lumMod val="75000"/>
                </a:schemeClr>
              </a:solidFill>
              <a:latin typeface="BentonSans Book" charset="0"/>
              <a:ea typeface="BentonSans Book" charset="0"/>
              <a:cs typeface="BentonSans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2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68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384" userDrawn="1">
          <p15:clr>
            <a:srgbClr val="F26B43"/>
          </p15:clr>
        </p15:guide>
        <p15:guide id="3" pos="7296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erience.sap.com/designservices/scenes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8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394685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experience.sap.com/designservices/scenes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069" y="501570"/>
            <a:ext cx="1542288" cy="73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881" y="1933259"/>
            <a:ext cx="1193800" cy="238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785" y="1794622"/>
            <a:ext cx="876300" cy="2565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9217" y="1786477"/>
            <a:ext cx="876300" cy="2565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560" y="1933259"/>
            <a:ext cx="1193800" cy="2387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624" y="1837277"/>
            <a:ext cx="952500" cy="2514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756" y="1794622"/>
            <a:ext cx="952500" cy="25273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520" y="1761077"/>
            <a:ext cx="1231900" cy="25908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686" y="1761077"/>
            <a:ext cx="1231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9" y="1918420"/>
            <a:ext cx="914400" cy="22479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130" y="1918420"/>
            <a:ext cx="914400" cy="22479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878" y="1880320"/>
            <a:ext cx="1130300" cy="2286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447" y="1880320"/>
            <a:ext cx="1130300" cy="2286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403" y="1867620"/>
            <a:ext cx="1079500" cy="22987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46" y="1861270"/>
            <a:ext cx="1079500" cy="229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102" y="1809103"/>
            <a:ext cx="939800" cy="2463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703" y="1804357"/>
            <a:ext cx="939800" cy="2463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303" y="2164703"/>
            <a:ext cx="863600" cy="2108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853" y="2164703"/>
            <a:ext cx="863600" cy="2108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210" y="2101203"/>
            <a:ext cx="952500" cy="2171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583" y="2101203"/>
            <a:ext cx="9525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4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enes Storybo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cenesTemplate3" id="{32EC3550-74D2-A944-A05B-C9548BCC2F9D}" vid="{737D03A2-3330-884B-B772-0889B5340D2C}"/>
    </a:ext>
  </a:extLst>
</a:theme>
</file>

<file path=ppt/theme/theme2.xml><?xml version="1.0" encoding="utf-8"?>
<a:theme xmlns:a="http://schemas.openxmlformats.org/drawingml/2006/main" name="Scenes Explana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enesTemplate3" id="{32EC3550-74D2-A944-A05B-C9548BCC2F9D}" vid="{3FA4B588-2099-7442-8290-16CEBAF0DD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9617</TotalTime>
  <Words>8</Words>
  <Application>Microsoft Macintosh PowerPoint</Application>
  <PresentationFormat>Widescreen</PresentationFormat>
  <Paragraphs>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BentonSans</vt:lpstr>
      <vt:lpstr>BentonSans Book</vt:lpstr>
      <vt:lpstr>BentonSans Regular</vt:lpstr>
      <vt:lpstr>Calibri</vt:lpstr>
      <vt:lpstr>Permanent Marker</vt:lpstr>
      <vt:lpstr>Arial</vt:lpstr>
      <vt:lpstr>Scenes Storyboard</vt:lpstr>
      <vt:lpstr>Scenes Explanations</vt:lpstr>
      <vt:lpstr>PowerPoint Presentation</vt:lpstr>
      <vt:lpstr>CHARACTERS</vt:lpstr>
      <vt:lpstr>CHARACTERS</vt:lpstr>
      <vt:lpstr>CHARACTERS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Detken, Karen</dc:creator>
  <cp:lastModifiedBy>Karen Detken</cp:lastModifiedBy>
  <cp:revision>167</cp:revision>
  <dcterms:created xsi:type="dcterms:W3CDTF">2015-11-10T20:44:42Z</dcterms:created>
  <dcterms:modified xsi:type="dcterms:W3CDTF">2017-08-23T14:22:04Z</dcterms:modified>
</cp:coreProperties>
</file>