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  <p:sldMasterId id="2147483667" r:id="rId2"/>
  </p:sldMasterIdLst>
  <p:notesMasterIdLst>
    <p:notesMasterId r:id="rId9"/>
  </p:notesMasterIdLst>
  <p:sldIdLst>
    <p:sldId id="326" r:id="rId3"/>
    <p:sldId id="332" r:id="rId4"/>
    <p:sldId id="333" r:id="rId5"/>
    <p:sldId id="334" r:id="rId6"/>
    <p:sldId id="335" r:id="rId7"/>
    <p:sldId id="33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B5B5"/>
    <a:srgbClr val="9D9D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40"/>
    <p:restoredTop sz="81121"/>
  </p:normalViewPr>
  <p:slideViewPr>
    <p:cSldViewPr snapToGrid="0" showGuides="1">
      <p:cViewPr>
        <p:scale>
          <a:sx n="100" d="100"/>
          <a:sy n="100" d="100"/>
        </p:scale>
        <p:origin x="15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1A0C55-0A43-4745-BC94-E16AD9871557}" type="datetimeFigureOut">
              <a:rPr lang="en-US" smtClean="0"/>
              <a:t>8/23/17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5392D-5046-8E4D-9A5B-EF4BDAEEB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197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7A2F0A-5882-6C46-A474-571327B56BA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062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937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345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518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1361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85392D-5046-8E4D-9A5B-EF4BDAEEBF9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5135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experience.sap.com/designservices/scenes" TargetMode="External"/><Relationship Id="rId4" Type="http://schemas.openxmlformats.org/officeDocument/2006/relationships/hyperlink" Target="mailto:karen.detken@sap.com" TargetMode="External"/><Relationship Id="rId5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2" Type="http://schemas.openxmlformats.org/officeDocument/2006/relationships/hyperlink" Target="http://creativecommons.org/licenses/by-nc-sa/4.0/" TargetMode="Externa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4" Type="http://schemas.openxmlformats.org/officeDocument/2006/relationships/hyperlink" Target="http://creativecommons.org/licenses/by-nc-sa/4.0/" TargetMode="External"/><Relationship Id="rId5" Type="http://schemas.openxmlformats.org/officeDocument/2006/relationships/image" Target="../media/image8.emf"/><Relationship Id="rId6" Type="http://schemas.openxmlformats.org/officeDocument/2006/relationships/image" Target="../media/image9.png"/><Relationship Id="rId7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oryboar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5861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01080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99169" y="1295400"/>
            <a:ext cx="3993662" cy="4547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7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w_to_u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786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06200" y="475200"/>
            <a:ext cx="5486400" cy="2286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2000" b="0" i="0" baseline="0">
                <a:solidFill>
                  <a:schemeClr val="bg2">
                    <a:lumMod val="7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 dirty="0" smtClean="0"/>
              <a:t>ELEMENT CATEGORY</a:t>
            </a:r>
            <a:endParaRPr lang="en-US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1752600" y="5638799"/>
            <a:ext cx="9840000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ts val="1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This work is licensed under the Creative Commons Attribution-</a:t>
            </a:r>
            <a:r>
              <a:rPr lang="en-US" sz="1000" b="0" i="0" u="none" strike="noStrike" spc="0" baseline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NonCommercial</a:t>
            </a: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-</a:t>
            </a:r>
            <a:r>
              <a:rPr lang="en-US" sz="1000" b="0" i="0" u="none" strike="noStrike" spc="0" baseline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ShareAlike</a:t>
            </a: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4.0 International License. To view a copy of this license, visit </a:t>
            </a: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hlinkClick r:id="rId2"/>
              </a:rPr>
              <a:t>http://creativecommons.org/licenses/by-nc-sa/4.0/</a:t>
            </a:r>
            <a:r>
              <a:rPr lang="en-US" sz="1000" b="0" i="0" u="none" strike="noStrike" spc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. For more information about Scenes visit: 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hlinkClick r:id="rId3"/>
              </a:rPr>
              <a:t>experience.sap.com/designservices/scenes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or contact 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hlinkClick r:id="rId4"/>
              </a:rPr>
              <a:t>karen.detken@sap.com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</a:rPr>
              <a:t> </a:t>
            </a:r>
            <a:endParaRPr lang="en-US" sz="1000" spc="0" baseline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 flipV="1">
            <a:off x="609600" y="5486399"/>
            <a:ext cx="1097280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 flipV="1">
            <a:off x="609600" y="6095999"/>
            <a:ext cx="10972800" cy="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5637219"/>
            <a:ext cx="983364" cy="34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67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12192000" cy="4548851"/>
          </a:xfrm>
          <a:prstGeom prst="rect">
            <a:avLst/>
          </a:prstGeom>
          <a:solidFill>
            <a:srgbClr val="FAAB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>
              <a:solidFill>
                <a:srgbClr val="FAAB13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94306" y="293676"/>
            <a:ext cx="1920365" cy="1420848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0" y="5527040"/>
            <a:ext cx="12192000" cy="13309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456981" y="439292"/>
            <a:ext cx="5278037" cy="1812891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3456981" y="2272900"/>
            <a:ext cx="5374502" cy="31533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Every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great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experience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starts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with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a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great</a:t>
            </a:r>
            <a:r>
              <a:rPr lang="de-DE" sz="1800" b="1" i="0" dirty="0" smtClean="0">
                <a:latin typeface="BentonSans" charset="0"/>
                <a:ea typeface="BentonSans" charset="0"/>
                <a:cs typeface="BentonSans" charset="0"/>
              </a:rPr>
              <a:t> </a:t>
            </a:r>
            <a:r>
              <a:rPr lang="de-DE" sz="1800" b="1" i="0" dirty="0" err="1" smtClean="0">
                <a:latin typeface="BentonSans" charset="0"/>
                <a:ea typeface="BentonSans" charset="0"/>
                <a:cs typeface="BentonSans" charset="0"/>
              </a:rPr>
              <a:t>story</a:t>
            </a:r>
            <a:endParaRPr lang="en-US" sz="1800" b="1" i="0" dirty="0" smtClean="0">
              <a:solidFill>
                <a:srgbClr val="FFFFFF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13" name="Title 4"/>
          <p:cNvSpPr>
            <a:spLocks noGrp="1"/>
          </p:cNvSpPr>
          <p:nvPr>
            <p:ph type="title" hasCustomPrompt="1"/>
          </p:nvPr>
        </p:nvSpPr>
        <p:spPr>
          <a:xfrm>
            <a:off x="10063424" y="537170"/>
            <a:ext cx="1544827" cy="49256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ctr">
              <a:defRPr sz="1600" b="0" i="0">
                <a:solidFill>
                  <a:schemeClr val="tx1"/>
                </a:solidFill>
                <a:latin typeface="Permanent Marker" charset="0"/>
                <a:ea typeface="Permanent Marker" charset="0"/>
                <a:cs typeface="Permanent Marker" charset="0"/>
              </a:defRPr>
            </a:lvl1pPr>
          </a:lstStyle>
          <a:p>
            <a:r>
              <a:rPr lang="de-DE" dirty="0" err="1" smtClean="0"/>
              <a:t>storytelling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 smtClean="0"/>
              <a:t>workshop</a:t>
            </a:r>
            <a:endParaRPr lang="en-US" dirty="0"/>
          </a:p>
        </p:txBody>
      </p:sp>
      <p:sp>
        <p:nvSpPr>
          <p:cNvPr id="12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008454" y="1096823"/>
            <a:ext cx="1692068" cy="307776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ctr">
              <a:spcBef>
                <a:spcPts val="0"/>
              </a:spcBef>
              <a:buNone/>
              <a:defRPr sz="1067" b="0" i="0" baseline="0">
                <a:solidFill>
                  <a:schemeClr val="tx1"/>
                </a:solidFill>
                <a:latin typeface="BentonSans Regular"/>
                <a:cs typeface="BentonSans Regular"/>
              </a:defRPr>
            </a:lvl1pPr>
          </a:lstStyle>
          <a:p>
            <a:pPr lvl="0"/>
            <a:r>
              <a:rPr lang="de-DE" dirty="0" err="1" smtClean="0"/>
              <a:t>Subtitle</a:t>
            </a:r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2264339" y="5771764"/>
            <a:ext cx="7819487" cy="420756"/>
            <a:chOff x="1603068" y="4317747"/>
            <a:chExt cx="5864616" cy="315567"/>
          </a:xfrm>
        </p:grpSpPr>
        <p:sp>
          <p:nvSpPr>
            <p:cNvPr id="23" name="TextBox 22"/>
            <p:cNvSpPr txBox="1"/>
            <p:nvPr/>
          </p:nvSpPr>
          <p:spPr>
            <a:xfrm>
              <a:off x="2413635" y="4317747"/>
              <a:ext cx="5054049" cy="3155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This work is licensed under the Creative Commons Attribution-</a:t>
              </a:r>
              <a:r>
                <a:rPr lang="en-US" sz="1067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NonCommercial</a:t>
              </a:r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-</a:t>
              </a:r>
              <a:r>
                <a:rPr lang="en-US" sz="1067" dirty="0" err="1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ShareAlike</a:t>
              </a:r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 4.0 International License. To view a copy of this license, visit </a:t>
              </a:r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  <a:hlinkClick r:id="rId4"/>
                </a:rPr>
                <a:t>http://creativecommons.org/licenses/by-nc-sa/4.0/</a:t>
              </a:r>
              <a:r>
                <a:rPr lang="en-US" sz="1067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charset="0"/>
                  <a:ea typeface="Arial" charset="0"/>
                  <a:cs typeface="Arial" charset="0"/>
                </a:rPr>
                <a:t>. </a:t>
              </a:r>
              <a:endParaRPr lang="en-US" sz="1067" dirty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603068" y="4330090"/>
              <a:ext cx="777238" cy="272034"/>
            </a:xfrm>
            <a:prstGeom prst="rect">
              <a:avLst/>
            </a:prstGeom>
          </p:spPr>
        </p:pic>
      </p:grp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63" y="3019023"/>
            <a:ext cx="10768024" cy="2351112"/>
          </a:xfrm>
          <a:prstGeom prst="rect">
            <a:avLst/>
          </a:prstGeom>
        </p:spPr>
      </p:pic>
      <p:pic>
        <p:nvPicPr>
          <p:cNvPr id="18" name="Bild 17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480234"/>
            <a:ext cx="897231" cy="194400"/>
          </a:xfrm>
          <a:prstGeom prst="rect">
            <a:avLst/>
          </a:prstGeom>
        </p:spPr>
      </p:pic>
      <p:sp>
        <p:nvSpPr>
          <p:cNvPr id="15" name="TextBox 14"/>
          <p:cNvSpPr txBox="1">
            <a:spLocks noChangeArrowheads="1"/>
          </p:cNvSpPr>
          <p:nvPr userDrawn="1"/>
        </p:nvSpPr>
        <p:spPr bwMode="auto">
          <a:xfrm>
            <a:off x="1364428" y="6536267"/>
            <a:ext cx="5712500" cy="14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defRPr/>
            </a:pPr>
            <a:r>
              <a:rPr lang="en-US" altLang="en-US" sz="900" b="0" i="0" dirty="0" smtClean="0">
                <a:solidFill>
                  <a:schemeClr val="bg2">
                    <a:lumMod val="7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© 2017 </a:t>
            </a:r>
            <a:r>
              <a:rPr lang="en-US" altLang="en-US" sz="900" b="0" i="0" dirty="0">
                <a:solidFill>
                  <a:schemeClr val="bg2">
                    <a:lumMod val="7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SAP SE or an SAP affiliate company. All rights reserved.</a:t>
            </a:r>
            <a:endParaRPr lang="en-US" altLang="en-US" sz="900" b="0" i="0" dirty="0" smtClean="0">
              <a:solidFill>
                <a:schemeClr val="bg2">
                  <a:lumMod val="75000"/>
                </a:schemeClr>
              </a:solidFill>
              <a:latin typeface="BentonSans Book" charset="0"/>
              <a:ea typeface="BentonSans Book" charset="0"/>
              <a:cs typeface="BentonSans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743222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092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720">
          <p15:clr>
            <a:srgbClr val="FBAE40"/>
          </p15:clr>
        </p15:guide>
        <p15:guide id="4" orient="horz" pos="90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hyperlink" Target="http://experience.sap.com/designservices/" TargetMode="External"/><Relationship Id="rId4" Type="http://schemas.openxmlformats.org/officeDocument/2006/relationships/hyperlink" Target="http://experience.sap.com/designservices/scenes" TargetMode="External"/><Relationship Id="rId5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5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7" Type="http://schemas.openxmlformats.org/officeDocument/2006/relationships/image" Target="../media/image2.emf"/><Relationship Id="rId8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6324600"/>
            <a:ext cx="12192000" cy="53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 userDrawn="1"/>
        </p:nvSpPr>
        <p:spPr>
          <a:xfrm>
            <a:off x="1600200" y="6553852"/>
            <a:ext cx="9798465" cy="1795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R="0" algn="l" rtl="0">
              <a:lnSpc>
                <a:spcPts val="14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000" b="0" i="0" u="none" strike="noStrike" spc="0" baseline="0" dirty="0" smtClean="0">
                <a:solidFill>
                  <a:srgbClr val="9D9C9C"/>
                </a:solidFill>
                <a:latin typeface="Arial" charset="0"/>
              </a:rPr>
              <a:t>Storyboard created with </a:t>
            </a:r>
            <a:r>
              <a:rPr lang="en-US" sz="1000" b="1" i="0" u="none" strike="noStrike" spc="0" baseline="0" dirty="0" smtClean="0">
                <a:solidFill>
                  <a:srgbClr val="9D9C9C"/>
                </a:solidFill>
                <a:latin typeface="Arial" charset="0"/>
              </a:rPr>
              <a:t>“Scenes”</a:t>
            </a:r>
            <a:r>
              <a:rPr lang="en-US" sz="1000" b="0" i="0" u="none" strike="noStrike" spc="0" baseline="0" dirty="0" smtClean="0">
                <a:solidFill>
                  <a:srgbClr val="9D9C9C"/>
                </a:solidFill>
                <a:latin typeface="Arial" charset="0"/>
              </a:rPr>
              <a:t> by the SAP </a:t>
            </a:r>
            <a:r>
              <a:rPr lang="en-US" sz="1000" b="0" i="0" u="none" strike="noStrike" spc="0" baseline="0" dirty="0" smtClean="0">
                <a:solidFill>
                  <a:schemeClr val="accent2"/>
                </a:solidFill>
                <a:latin typeface="Arial" charset="0"/>
                <a:hlinkClick r:id="rId3"/>
              </a:rPr>
              <a:t>Design &amp; Co-Innovation Center</a:t>
            </a:r>
            <a:r>
              <a:rPr lang="en-US" sz="1000" b="0" i="0" u="none" strike="noStrike" spc="0" baseline="0" dirty="0" smtClean="0">
                <a:solidFill>
                  <a:srgbClr val="9D9C9C"/>
                </a:solidFill>
                <a:latin typeface="Arial" charset="0"/>
              </a:rPr>
              <a:t>. For more information about “Scenes” visit </a:t>
            </a:r>
            <a:r>
              <a:rPr lang="en-US" sz="1000" b="0" i="0" u="none" strike="noStrike" spc="0" baseline="0" dirty="0" err="1" smtClean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4"/>
              </a:rPr>
              <a:t>experience.sap.com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4"/>
              </a:rPr>
              <a:t>/</a:t>
            </a:r>
            <a:r>
              <a:rPr lang="en-US" sz="1000" b="0" i="0" u="none" strike="noStrike" spc="0" baseline="0" dirty="0" err="1" smtClean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4"/>
              </a:rPr>
              <a:t>designservices</a:t>
            </a:r>
            <a:r>
              <a:rPr lang="en-US" sz="1000" b="0" i="0" u="none" strike="noStrike" spc="0" baseline="0" dirty="0" smtClean="0">
                <a:ln>
                  <a:noFill/>
                </a:ln>
                <a:solidFill>
                  <a:schemeClr val="accent2"/>
                </a:solidFill>
                <a:latin typeface="Arial" charset="0"/>
                <a:hlinkClick r:id="rId4"/>
              </a:rPr>
              <a:t>/scenes</a:t>
            </a:r>
            <a:endParaRPr lang="en-US" sz="1000" spc="0" baseline="0" dirty="0">
              <a:ln>
                <a:noFill/>
              </a:ln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6446635"/>
            <a:ext cx="838200" cy="286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17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432" userDrawn="1">
          <p15:clr>
            <a:srgbClr val="F26B43"/>
          </p15:clr>
        </p15:guide>
        <p15:guide id="2" orient="horz" pos="3888">
          <p15:clr>
            <a:srgbClr val="F26B43"/>
          </p15:clr>
        </p15:guide>
        <p15:guide id="3" pos="3840">
          <p15:clr>
            <a:srgbClr val="F26B43"/>
          </p15:clr>
        </p15:guide>
        <p15:guide id="4" pos="384">
          <p15:clr>
            <a:srgbClr val="F26B43"/>
          </p15:clr>
        </p15:guide>
        <p15:guide id="5" pos="7296">
          <p15:clr>
            <a:srgbClr val="F26B43"/>
          </p15:clr>
        </p15:guide>
        <p15:guide id="6" orient="horz" pos="720" userDrawn="1">
          <p15:clr>
            <a:srgbClr val="F26B43"/>
          </p15:clr>
        </p15:guide>
        <p15:guide id="7" orient="horz" pos="230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09600" y="266700"/>
            <a:ext cx="1447800" cy="495300"/>
          </a:xfrm>
          <a:prstGeom prst="rect">
            <a:avLst/>
          </a:prstGeom>
        </p:spPr>
      </p:pic>
      <p:pic>
        <p:nvPicPr>
          <p:cNvPr id="3" name="Bild 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176112"/>
            <a:ext cx="1334947" cy="289239"/>
          </a:xfrm>
          <a:prstGeom prst="rect">
            <a:avLst/>
          </a:prstGeom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111992" y="6299665"/>
            <a:ext cx="5712500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</a:defRPr>
            </a:lvl9pPr>
          </a:lstStyle>
          <a:p>
            <a:pPr eaLnBrk="1" hangingPunct="1">
              <a:defRPr/>
            </a:pPr>
            <a:r>
              <a:rPr lang="en-US" altLang="en-US" sz="1000" b="0" i="0" dirty="0" smtClean="0">
                <a:solidFill>
                  <a:schemeClr val="bg2">
                    <a:lumMod val="7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© 2017 </a:t>
            </a:r>
            <a:r>
              <a:rPr lang="en-US" altLang="en-US" sz="1000" b="0" i="0" dirty="0">
                <a:solidFill>
                  <a:schemeClr val="bg2">
                    <a:lumMod val="7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SAP SE or an SAP affiliate company. All rights reserved.</a:t>
            </a:r>
            <a:endParaRPr lang="en-US" altLang="en-US" sz="1000" b="0" i="0" dirty="0" smtClean="0">
              <a:solidFill>
                <a:schemeClr val="bg2">
                  <a:lumMod val="75000"/>
                </a:schemeClr>
              </a:solidFill>
              <a:latin typeface="BentonSans Book" charset="0"/>
              <a:ea typeface="BentonSans Book" charset="0"/>
              <a:cs typeface="BentonSans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259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68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pos="384" userDrawn="1">
          <p15:clr>
            <a:srgbClr val="F26B43"/>
          </p15:clr>
        </p15:guide>
        <p15:guide id="3" pos="7296" userDrawn="1">
          <p15:clr>
            <a:srgbClr val="F26B43"/>
          </p15:clr>
        </p15:guide>
        <p15:guide id="4" orient="horz" pos="2160" userDrawn="1">
          <p15:clr>
            <a:srgbClr val="F26B43"/>
          </p15:clr>
        </p15:guide>
        <p15:guide id="5" orient="horz" pos="432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perience.sap.com/designservices/scenes" TargetMode="External"/><Relationship Id="rId4" Type="http://schemas.openxmlformats.org/officeDocument/2006/relationships/image" Target="../media/image10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394685"/>
            <a:ext cx="1219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charset="0"/>
                <a:ea typeface="Arial" charset="0"/>
                <a:cs typeface="Arial" charset="0"/>
                <a:hlinkClick r:id="rId3"/>
              </a:rPr>
              <a:t>experience.sap.com/designservices/scenes</a:t>
            </a:r>
            <a:endParaRPr lang="en-US" sz="1400" dirty="0">
              <a:solidFill>
                <a:schemeClr val="tx1">
                  <a:lumMod val="50000"/>
                  <a:lumOff val="50000"/>
                </a:schemeClr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993" y="571823"/>
            <a:ext cx="1384300" cy="48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98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60" y="819547"/>
            <a:ext cx="6888480" cy="4663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60" y="703800"/>
            <a:ext cx="6888480" cy="466344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9814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840" y="703800"/>
            <a:ext cx="6878320" cy="466344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83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840" y="703800"/>
            <a:ext cx="6878320" cy="467360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132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60" y="703800"/>
            <a:ext cx="6888480" cy="4663440"/>
          </a:xfrm>
          <a:prstGeom prst="rect">
            <a:avLst/>
          </a:prstGeom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63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cenes Storyboar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cenesTemplate3" id="{32EC3550-74D2-A944-A05B-C9548BCC2F9D}" vid="{737D03A2-3330-884B-B772-0889B5340D2C}"/>
    </a:ext>
  </a:extLst>
</a:theme>
</file>

<file path=ppt/theme/theme2.xml><?xml version="1.0" encoding="utf-8"?>
<a:theme xmlns:a="http://schemas.openxmlformats.org/drawingml/2006/main" name="Scenes Explanation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cenesTemplate3" id="{32EC3550-74D2-A944-A05B-C9548BCC2F9D}" vid="{3FA4B588-2099-7442-8290-16CEBAF0DDC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1477</TotalTime>
  <Words>12</Words>
  <Application>Microsoft Macintosh PowerPoint</Application>
  <PresentationFormat>Widescreen</PresentationFormat>
  <Paragraphs>12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BentonSans</vt:lpstr>
      <vt:lpstr>BentonSans Book</vt:lpstr>
      <vt:lpstr>BentonSans Regular</vt:lpstr>
      <vt:lpstr>Calibri</vt:lpstr>
      <vt:lpstr>Permanent Marker</vt:lpstr>
      <vt:lpstr>Arial</vt:lpstr>
      <vt:lpstr>Scenes Storyboard</vt:lpstr>
      <vt:lpstr>Scenes Explanations</vt:lpstr>
      <vt:lpstr>PowerPoint Presentation</vt:lpstr>
      <vt:lpstr>BACKGROUNDS</vt:lpstr>
      <vt:lpstr>BACKGROUNDS</vt:lpstr>
      <vt:lpstr>BACKGROUNDS</vt:lpstr>
      <vt:lpstr>BACKGROUNDS</vt:lpstr>
      <vt:lpstr>BACKGROUNDS</vt:lpstr>
    </vt:vector>
  </TitlesOfParts>
  <Company/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Detken, Karen</dc:creator>
  <cp:lastModifiedBy>Karen Detken</cp:lastModifiedBy>
  <cp:revision>185</cp:revision>
  <dcterms:created xsi:type="dcterms:W3CDTF">2015-11-10T20:44:42Z</dcterms:created>
  <dcterms:modified xsi:type="dcterms:W3CDTF">2017-08-23T14:23:38Z</dcterms:modified>
</cp:coreProperties>
</file>